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handoutMasterIdLst>
    <p:handoutMasterId r:id="rId103"/>
  </p:handoutMasterIdLst>
  <p:sldIdLst>
    <p:sldId id="422" r:id="rId2"/>
    <p:sldId id="450" r:id="rId3"/>
    <p:sldId id="421" r:id="rId4"/>
    <p:sldId id="420" r:id="rId5"/>
    <p:sldId id="419" r:id="rId6"/>
    <p:sldId id="731" r:id="rId7"/>
    <p:sldId id="418" r:id="rId8"/>
    <p:sldId id="417" r:id="rId9"/>
    <p:sldId id="416" r:id="rId10"/>
    <p:sldId id="500" r:id="rId11"/>
    <p:sldId id="714" r:id="rId12"/>
    <p:sldId id="415" r:id="rId13"/>
    <p:sldId id="414" r:id="rId14"/>
    <p:sldId id="413" r:id="rId15"/>
    <p:sldId id="412" r:id="rId16"/>
    <p:sldId id="265" r:id="rId17"/>
    <p:sldId id="642" r:id="rId18"/>
    <p:sldId id="508" r:id="rId19"/>
    <p:sldId id="515" r:id="rId20"/>
    <p:sldId id="720" r:id="rId21"/>
    <p:sldId id="523" r:id="rId22"/>
    <p:sldId id="578" r:id="rId23"/>
    <p:sldId id="304" r:id="rId24"/>
    <p:sldId id="315" r:id="rId25"/>
    <p:sldId id="707" r:id="rId26"/>
    <p:sldId id="258" r:id="rId27"/>
    <p:sldId id="613" r:id="rId28"/>
    <p:sldId id="328" r:id="rId29"/>
    <p:sldId id="627" r:id="rId30"/>
    <p:sldId id="635" r:id="rId31"/>
    <p:sldId id="502" r:id="rId32"/>
    <p:sldId id="643" r:id="rId33"/>
    <p:sldId id="524" r:id="rId34"/>
    <p:sldId id="721" r:id="rId35"/>
    <p:sldId id="532" r:id="rId36"/>
    <p:sldId id="579" r:id="rId37"/>
    <p:sldId id="305" r:id="rId38"/>
    <p:sldId id="314" r:id="rId39"/>
    <p:sldId id="715" r:id="rId40"/>
    <p:sldId id="261" r:id="rId41"/>
    <p:sldId id="614" r:id="rId42"/>
    <p:sldId id="329" r:id="rId43"/>
    <p:sldId id="726" r:id="rId44"/>
    <p:sldId id="636" r:id="rId45"/>
    <p:sldId id="503" r:id="rId46"/>
    <p:sldId id="644" r:id="rId47"/>
    <p:sldId id="533" r:id="rId48"/>
    <p:sldId id="722" r:id="rId49"/>
    <p:sldId id="541" r:id="rId50"/>
    <p:sldId id="580" r:id="rId51"/>
    <p:sldId id="306" r:id="rId52"/>
    <p:sldId id="313" r:id="rId53"/>
    <p:sldId id="716" r:id="rId54"/>
    <p:sldId id="262" r:id="rId55"/>
    <p:sldId id="615" r:id="rId56"/>
    <p:sldId id="330" r:id="rId57"/>
    <p:sldId id="727" r:id="rId58"/>
    <p:sldId id="637" r:id="rId59"/>
    <p:sldId id="504" r:id="rId60"/>
    <p:sldId id="645" r:id="rId61"/>
    <p:sldId id="542" r:id="rId62"/>
    <p:sldId id="723" r:id="rId63"/>
    <p:sldId id="550" r:id="rId64"/>
    <p:sldId id="581" r:id="rId65"/>
    <p:sldId id="307" r:id="rId66"/>
    <p:sldId id="312" r:id="rId67"/>
    <p:sldId id="717" r:id="rId68"/>
    <p:sldId id="263" r:id="rId69"/>
    <p:sldId id="616" r:id="rId70"/>
    <p:sldId id="331" r:id="rId71"/>
    <p:sldId id="728" r:id="rId72"/>
    <p:sldId id="638" r:id="rId73"/>
    <p:sldId id="505" r:id="rId74"/>
    <p:sldId id="646" r:id="rId75"/>
    <p:sldId id="551" r:id="rId76"/>
    <p:sldId id="724" r:id="rId77"/>
    <p:sldId id="559" r:id="rId78"/>
    <p:sldId id="582" r:id="rId79"/>
    <p:sldId id="308" r:id="rId80"/>
    <p:sldId id="311" r:id="rId81"/>
    <p:sldId id="718" r:id="rId82"/>
    <p:sldId id="264" r:id="rId83"/>
    <p:sldId id="617" r:id="rId84"/>
    <p:sldId id="332" r:id="rId85"/>
    <p:sldId id="729" r:id="rId86"/>
    <p:sldId id="639" r:id="rId87"/>
    <p:sldId id="506" r:id="rId88"/>
    <p:sldId id="647" r:id="rId89"/>
    <p:sldId id="560" r:id="rId90"/>
    <p:sldId id="725" r:id="rId91"/>
    <p:sldId id="568" r:id="rId92"/>
    <p:sldId id="583" r:id="rId93"/>
    <p:sldId id="309" r:id="rId94"/>
    <p:sldId id="310" r:id="rId95"/>
    <p:sldId id="719" r:id="rId96"/>
    <p:sldId id="316" r:id="rId97"/>
    <p:sldId id="618" r:id="rId98"/>
    <p:sldId id="333" r:id="rId99"/>
    <p:sldId id="730" r:id="rId100"/>
    <p:sldId id="379" r:id="rId101"/>
    <p:sldId id="267" r:id="rId102"/>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6" d="100"/>
          <a:sy n="56" d="100"/>
        </p:scale>
        <p:origin x="595" y="53"/>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07" Type="http://schemas.openxmlformats.org/officeDocument/2006/relationships/tableStyles" Target="tableStyles.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handoutMaster" Target="handoutMasters/handout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F6C1395-EDFF-3F1F-E5DF-8566C850F6D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64333816-214E-1F4F-E325-8FAFBCE8D08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FC37378-1DC1-4428-B012-4B08469A81D0}" type="datetimeFigureOut">
              <a:rPr lang="en-GB" smtClean="0"/>
              <a:t>07/02/2024</a:t>
            </a:fld>
            <a:endParaRPr lang="en-GB"/>
          </a:p>
        </p:txBody>
      </p:sp>
      <p:sp>
        <p:nvSpPr>
          <p:cNvPr id="4" name="Footer Placeholder 3">
            <a:extLst>
              <a:ext uri="{FF2B5EF4-FFF2-40B4-BE49-F238E27FC236}">
                <a16:creationId xmlns:a16="http://schemas.microsoft.com/office/drawing/2014/main" id="{5298CB25-90A0-8515-E8AF-75A0922A145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E3AE7A4C-6484-8770-9737-5891DFCEA51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1E95C0B-C731-4FD1-988A-92D91DD8E048}" type="slidenum">
              <a:rPr lang="en-GB" smtClean="0"/>
              <a:t>‹#›</a:t>
            </a:fld>
            <a:endParaRPr lang="en-GB"/>
          </a:p>
        </p:txBody>
      </p:sp>
    </p:spTree>
    <p:extLst>
      <p:ext uri="{BB962C8B-B14F-4D97-AF65-F5344CB8AC3E}">
        <p14:creationId xmlns:p14="http://schemas.microsoft.com/office/powerpoint/2010/main" val="768499226"/>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886" indent="0" algn="ctr">
              <a:buNone/>
              <a:defRPr sz="1500"/>
            </a:lvl2pPr>
            <a:lvl3pPr marL="685772" indent="0" algn="ctr">
              <a:buNone/>
              <a:defRPr sz="1350"/>
            </a:lvl3pPr>
            <a:lvl4pPr marL="1028657" indent="0" algn="ctr">
              <a:buNone/>
              <a:defRPr sz="1200"/>
            </a:lvl4pPr>
            <a:lvl5pPr marL="1371543" indent="0" algn="ctr">
              <a:buNone/>
              <a:defRPr sz="1200"/>
            </a:lvl5pPr>
            <a:lvl6pPr marL="1714428" indent="0" algn="ctr">
              <a:buNone/>
              <a:defRPr sz="1200"/>
            </a:lvl6pPr>
            <a:lvl7pPr marL="2057314" indent="0" algn="ctr">
              <a:buNone/>
              <a:defRPr sz="1200"/>
            </a:lvl7pPr>
            <a:lvl8pPr marL="2400199" indent="0" algn="ctr">
              <a:buNone/>
              <a:defRPr sz="1200"/>
            </a:lvl8pPr>
            <a:lvl9pPr marL="2743085"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251793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526833685"/>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5268336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499"/>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886" indent="0" algn="ctr">
              <a:buNone/>
              <a:defRPr sz="1499"/>
            </a:lvl2pPr>
            <a:lvl3pPr marL="685771" indent="0" algn="ctr">
              <a:buNone/>
              <a:defRPr sz="1351"/>
            </a:lvl3pPr>
            <a:lvl4pPr marL="1028657" indent="0" algn="ctr">
              <a:buNone/>
              <a:defRPr sz="1200"/>
            </a:lvl4pPr>
            <a:lvl5pPr marL="1371543" indent="0" algn="ctr">
              <a:buNone/>
              <a:defRPr sz="1200"/>
            </a:lvl5pPr>
            <a:lvl6pPr marL="1714428" indent="0" algn="ctr">
              <a:buNone/>
              <a:defRPr sz="1200"/>
            </a:lvl6pPr>
            <a:lvl7pPr marL="2057314" indent="0" algn="ctr">
              <a:buNone/>
              <a:defRPr sz="1200"/>
            </a:lvl7pPr>
            <a:lvl8pPr marL="2400200" indent="0" algn="ctr">
              <a:buNone/>
              <a:defRPr sz="1200"/>
            </a:lvl8pPr>
            <a:lvl9pPr marL="2743085"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5268336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4564376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7" y="2469625"/>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7" y="6629228"/>
            <a:ext cx="5915025" cy="2166937"/>
          </a:xfrm>
        </p:spPr>
        <p:txBody>
          <a:bodyPr/>
          <a:lstStyle>
            <a:lvl1pPr marL="0" indent="0">
              <a:buNone/>
              <a:defRPr sz="1800">
                <a:solidFill>
                  <a:schemeClr val="tx1"/>
                </a:solidFill>
              </a:defRPr>
            </a:lvl1pPr>
            <a:lvl2pPr marL="342886" indent="0">
              <a:buNone/>
              <a:defRPr sz="1500">
                <a:solidFill>
                  <a:schemeClr val="tx1">
                    <a:tint val="75000"/>
                  </a:schemeClr>
                </a:solidFill>
              </a:defRPr>
            </a:lvl2pPr>
            <a:lvl3pPr marL="685772" indent="0">
              <a:buNone/>
              <a:defRPr sz="1350">
                <a:solidFill>
                  <a:schemeClr val="tx1">
                    <a:tint val="75000"/>
                  </a:schemeClr>
                </a:solidFill>
              </a:defRPr>
            </a:lvl3pPr>
            <a:lvl4pPr marL="1028657" indent="0">
              <a:buNone/>
              <a:defRPr sz="1200">
                <a:solidFill>
                  <a:schemeClr val="tx1">
                    <a:tint val="75000"/>
                  </a:schemeClr>
                </a:solidFill>
              </a:defRPr>
            </a:lvl4pPr>
            <a:lvl5pPr marL="1371543" indent="0">
              <a:buNone/>
              <a:defRPr sz="1200">
                <a:solidFill>
                  <a:schemeClr val="tx1">
                    <a:tint val="75000"/>
                  </a:schemeClr>
                </a:solidFill>
              </a:defRPr>
            </a:lvl5pPr>
            <a:lvl6pPr marL="1714428" indent="0">
              <a:buNone/>
              <a:defRPr sz="1200">
                <a:solidFill>
                  <a:schemeClr val="tx1">
                    <a:tint val="75000"/>
                  </a:schemeClr>
                </a:solidFill>
              </a:defRPr>
            </a:lvl6pPr>
            <a:lvl7pPr marL="2057314" indent="0">
              <a:buNone/>
              <a:defRPr sz="1200">
                <a:solidFill>
                  <a:schemeClr val="tx1">
                    <a:tint val="75000"/>
                  </a:schemeClr>
                </a:solidFill>
              </a:defRPr>
            </a:lvl7pPr>
            <a:lvl8pPr marL="2400199" indent="0">
              <a:buNone/>
              <a:defRPr sz="1200">
                <a:solidFill>
                  <a:schemeClr val="tx1">
                    <a:tint val="75000"/>
                  </a:schemeClr>
                </a:solidFill>
              </a:defRPr>
            </a:lvl8pPr>
            <a:lvl9pPr marL="2743085"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31551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6981971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7" y="2469625"/>
            <a:ext cx="5915025" cy="4120620"/>
          </a:xfrm>
        </p:spPr>
        <p:txBody>
          <a:bodyPr anchor="b"/>
          <a:lstStyle>
            <a:lvl1pPr>
              <a:defRPr sz="4499"/>
            </a:lvl1pPr>
          </a:lstStyle>
          <a:p>
            <a:r>
              <a:rPr lang="en-US"/>
              <a:t>Click to edit Master title style</a:t>
            </a:r>
          </a:p>
        </p:txBody>
      </p:sp>
      <p:sp>
        <p:nvSpPr>
          <p:cNvPr id="3" name="Text Placeholder 2"/>
          <p:cNvSpPr>
            <a:spLocks noGrp="1"/>
          </p:cNvSpPr>
          <p:nvPr>
            <p:ph type="body" idx="1"/>
          </p:nvPr>
        </p:nvSpPr>
        <p:spPr>
          <a:xfrm>
            <a:off x="467917" y="6629228"/>
            <a:ext cx="5915025" cy="2166937"/>
          </a:xfrm>
        </p:spPr>
        <p:txBody>
          <a:bodyPr/>
          <a:lstStyle>
            <a:lvl1pPr marL="0" indent="0">
              <a:buNone/>
              <a:defRPr sz="1800">
                <a:solidFill>
                  <a:schemeClr val="tx1"/>
                </a:solidFill>
              </a:defRPr>
            </a:lvl1pPr>
            <a:lvl2pPr marL="342886" indent="0">
              <a:buNone/>
              <a:defRPr sz="1499">
                <a:solidFill>
                  <a:schemeClr val="tx1">
                    <a:tint val="75000"/>
                  </a:schemeClr>
                </a:solidFill>
              </a:defRPr>
            </a:lvl2pPr>
            <a:lvl3pPr marL="685771" indent="0">
              <a:buNone/>
              <a:defRPr sz="1351">
                <a:solidFill>
                  <a:schemeClr val="tx1">
                    <a:tint val="75000"/>
                  </a:schemeClr>
                </a:solidFill>
              </a:defRPr>
            </a:lvl3pPr>
            <a:lvl4pPr marL="1028657" indent="0">
              <a:buNone/>
              <a:defRPr sz="1200">
                <a:solidFill>
                  <a:schemeClr val="tx1">
                    <a:tint val="75000"/>
                  </a:schemeClr>
                </a:solidFill>
              </a:defRPr>
            </a:lvl4pPr>
            <a:lvl5pPr marL="1371543" indent="0">
              <a:buNone/>
              <a:defRPr sz="1200">
                <a:solidFill>
                  <a:schemeClr val="tx1">
                    <a:tint val="75000"/>
                  </a:schemeClr>
                </a:solidFill>
              </a:defRPr>
            </a:lvl5pPr>
            <a:lvl6pPr marL="1714428" indent="0">
              <a:buNone/>
              <a:defRPr sz="1200">
                <a:solidFill>
                  <a:schemeClr val="tx1">
                    <a:tint val="75000"/>
                  </a:schemeClr>
                </a:solidFill>
              </a:defRPr>
            </a:lvl6pPr>
            <a:lvl7pPr marL="2057314" indent="0">
              <a:buNone/>
              <a:defRPr sz="1200">
                <a:solidFill>
                  <a:schemeClr val="tx1">
                    <a:tint val="75000"/>
                  </a:schemeClr>
                </a:solidFill>
              </a:defRPr>
            </a:lvl7pPr>
            <a:lvl8pPr marL="2400200" indent="0">
              <a:buNone/>
              <a:defRPr sz="1200">
                <a:solidFill>
                  <a:schemeClr val="tx1">
                    <a:tint val="75000"/>
                  </a:schemeClr>
                </a:solidFill>
              </a:defRPr>
            </a:lvl8pPr>
            <a:lvl9pPr marL="2743085"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6981971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8609436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2" y="527406"/>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2" y="2428348"/>
            <a:ext cx="2901255" cy="1190095"/>
          </a:xfrm>
        </p:spPr>
        <p:txBody>
          <a:bodyPr anchor="b"/>
          <a:lstStyle>
            <a:lvl1pPr marL="0" indent="0">
              <a:buNone/>
              <a:defRPr sz="1800" b="1"/>
            </a:lvl1pPr>
            <a:lvl2pPr marL="342886" indent="0">
              <a:buNone/>
              <a:defRPr sz="1500" b="1"/>
            </a:lvl2pPr>
            <a:lvl3pPr marL="685772" indent="0">
              <a:buNone/>
              <a:defRPr sz="1350" b="1"/>
            </a:lvl3pPr>
            <a:lvl4pPr marL="1028657" indent="0">
              <a:buNone/>
              <a:defRPr sz="1200" b="1"/>
            </a:lvl4pPr>
            <a:lvl5pPr marL="1371543" indent="0">
              <a:buNone/>
              <a:defRPr sz="1200" b="1"/>
            </a:lvl5pPr>
            <a:lvl6pPr marL="1714428" indent="0">
              <a:buNone/>
              <a:defRPr sz="1200" b="1"/>
            </a:lvl6pPr>
            <a:lvl7pPr marL="2057314" indent="0">
              <a:buNone/>
              <a:defRPr sz="1200" b="1"/>
            </a:lvl7pPr>
            <a:lvl8pPr marL="2400199" indent="0">
              <a:buNone/>
              <a:defRPr sz="1200" b="1"/>
            </a:lvl8pPr>
            <a:lvl9pPr marL="2743085"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2" y="3618443"/>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4" y="2428348"/>
            <a:ext cx="2915543" cy="1190095"/>
          </a:xfrm>
        </p:spPr>
        <p:txBody>
          <a:bodyPr anchor="b"/>
          <a:lstStyle>
            <a:lvl1pPr marL="0" indent="0">
              <a:buNone/>
              <a:defRPr sz="1800" b="1"/>
            </a:lvl1pPr>
            <a:lvl2pPr marL="342886" indent="0">
              <a:buNone/>
              <a:defRPr sz="1500" b="1"/>
            </a:lvl2pPr>
            <a:lvl3pPr marL="685772" indent="0">
              <a:buNone/>
              <a:defRPr sz="1350" b="1"/>
            </a:lvl3pPr>
            <a:lvl4pPr marL="1028657" indent="0">
              <a:buNone/>
              <a:defRPr sz="1200" b="1"/>
            </a:lvl4pPr>
            <a:lvl5pPr marL="1371543" indent="0">
              <a:buNone/>
              <a:defRPr sz="1200" b="1"/>
            </a:lvl5pPr>
            <a:lvl6pPr marL="1714428" indent="0">
              <a:buNone/>
              <a:defRPr sz="1200" b="1"/>
            </a:lvl6pPr>
            <a:lvl7pPr marL="2057314" indent="0">
              <a:buNone/>
              <a:defRPr sz="1200" b="1"/>
            </a:lvl7pPr>
            <a:lvl8pPr marL="2400199" indent="0">
              <a:buNone/>
              <a:defRPr sz="1200" b="1"/>
            </a:lvl8pPr>
            <a:lvl9pPr marL="2743085"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4" y="3618443"/>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4485215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9908642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2" y="527406"/>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2" y="2428348"/>
            <a:ext cx="2901255" cy="1190095"/>
          </a:xfrm>
        </p:spPr>
        <p:txBody>
          <a:bodyPr anchor="b"/>
          <a:lstStyle>
            <a:lvl1pPr marL="0" indent="0">
              <a:buNone/>
              <a:defRPr sz="1800" b="1"/>
            </a:lvl1pPr>
            <a:lvl2pPr marL="342886" indent="0">
              <a:buNone/>
              <a:defRPr sz="1499" b="1"/>
            </a:lvl2pPr>
            <a:lvl3pPr marL="685771" indent="0">
              <a:buNone/>
              <a:defRPr sz="1351" b="1"/>
            </a:lvl3pPr>
            <a:lvl4pPr marL="1028657" indent="0">
              <a:buNone/>
              <a:defRPr sz="1200" b="1"/>
            </a:lvl4pPr>
            <a:lvl5pPr marL="1371543" indent="0">
              <a:buNone/>
              <a:defRPr sz="1200" b="1"/>
            </a:lvl5pPr>
            <a:lvl6pPr marL="1714428" indent="0">
              <a:buNone/>
              <a:defRPr sz="1200" b="1"/>
            </a:lvl6pPr>
            <a:lvl7pPr marL="2057314" indent="0">
              <a:buNone/>
              <a:defRPr sz="1200" b="1"/>
            </a:lvl7pPr>
            <a:lvl8pPr marL="2400200" indent="0">
              <a:buNone/>
              <a:defRPr sz="1200" b="1"/>
            </a:lvl8pPr>
            <a:lvl9pPr marL="2743085"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2" y="3618443"/>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4" y="2428348"/>
            <a:ext cx="2915543" cy="1190095"/>
          </a:xfrm>
        </p:spPr>
        <p:txBody>
          <a:bodyPr anchor="b"/>
          <a:lstStyle>
            <a:lvl1pPr marL="0" indent="0">
              <a:buNone/>
              <a:defRPr sz="1800" b="1"/>
            </a:lvl1pPr>
            <a:lvl2pPr marL="342886" indent="0">
              <a:buNone/>
              <a:defRPr sz="1499" b="1"/>
            </a:lvl2pPr>
            <a:lvl3pPr marL="685771" indent="0">
              <a:buNone/>
              <a:defRPr sz="1351" b="1"/>
            </a:lvl3pPr>
            <a:lvl4pPr marL="1028657" indent="0">
              <a:buNone/>
              <a:defRPr sz="1200" b="1"/>
            </a:lvl4pPr>
            <a:lvl5pPr marL="1371543" indent="0">
              <a:buNone/>
              <a:defRPr sz="1200" b="1"/>
            </a:lvl5pPr>
            <a:lvl6pPr marL="1714428" indent="0">
              <a:buNone/>
              <a:defRPr sz="1200" b="1"/>
            </a:lvl6pPr>
            <a:lvl7pPr marL="2057314" indent="0">
              <a:buNone/>
              <a:defRPr sz="1200" b="1"/>
            </a:lvl7pPr>
            <a:lvl8pPr marL="2400200" indent="0">
              <a:buNone/>
              <a:defRPr sz="1200" b="1"/>
            </a:lvl8pPr>
            <a:lvl9pPr marL="2743085"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4" y="3618443"/>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9908642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34076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6806794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4" y="1426284"/>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886" indent="0">
              <a:buNone/>
              <a:defRPr sz="1050"/>
            </a:lvl2pPr>
            <a:lvl3pPr marL="685772" indent="0">
              <a:buNone/>
              <a:defRPr sz="900"/>
            </a:lvl3pPr>
            <a:lvl4pPr marL="1028657" indent="0">
              <a:buNone/>
              <a:defRPr sz="750"/>
            </a:lvl4pPr>
            <a:lvl5pPr marL="1371543" indent="0">
              <a:buNone/>
              <a:defRPr sz="750"/>
            </a:lvl5pPr>
            <a:lvl6pPr marL="1714428" indent="0">
              <a:buNone/>
              <a:defRPr sz="750"/>
            </a:lvl6pPr>
            <a:lvl7pPr marL="2057314" indent="0">
              <a:buNone/>
              <a:defRPr sz="750"/>
            </a:lvl7pPr>
            <a:lvl8pPr marL="2400199" indent="0">
              <a:buNone/>
              <a:defRPr sz="750"/>
            </a:lvl8pPr>
            <a:lvl9pPr marL="2743085"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3596492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4" y="1426284"/>
            <a:ext cx="3471863" cy="7039681"/>
          </a:xfrm>
        </p:spPr>
        <p:txBody>
          <a:bodyPr anchor="t"/>
          <a:lstStyle>
            <a:lvl1pPr marL="0" indent="0">
              <a:buNone/>
              <a:defRPr sz="2400"/>
            </a:lvl1pPr>
            <a:lvl2pPr marL="342886" indent="0">
              <a:buNone/>
              <a:defRPr sz="2100"/>
            </a:lvl2pPr>
            <a:lvl3pPr marL="685772" indent="0">
              <a:buNone/>
              <a:defRPr sz="1800"/>
            </a:lvl3pPr>
            <a:lvl4pPr marL="1028657" indent="0">
              <a:buNone/>
              <a:defRPr sz="1500"/>
            </a:lvl4pPr>
            <a:lvl5pPr marL="1371543" indent="0">
              <a:buNone/>
              <a:defRPr sz="1500"/>
            </a:lvl5pPr>
            <a:lvl6pPr marL="1714428" indent="0">
              <a:buNone/>
              <a:defRPr sz="1500"/>
            </a:lvl6pPr>
            <a:lvl7pPr marL="2057314" indent="0">
              <a:buNone/>
              <a:defRPr sz="1500"/>
            </a:lvl7pPr>
            <a:lvl8pPr marL="2400199" indent="0">
              <a:buNone/>
              <a:defRPr sz="1500"/>
            </a:lvl8pPr>
            <a:lvl9pPr marL="2743085"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886" indent="0">
              <a:buNone/>
              <a:defRPr sz="1050"/>
            </a:lvl2pPr>
            <a:lvl3pPr marL="685772" indent="0">
              <a:buNone/>
              <a:defRPr sz="900"/>
            </a:lvl3pPr>
            <a:lvl4pPr marL="1028657" indent="0">
              <a:buNone/>
              <a:defRPr sz="750"/>
            </a:lvl4pPr>
            <a:lvl5pPr marL="1371543" indent="0">
              <a:buNone/>
              <a:defRPr sz="750"/>
            </a:lvl5pPr>
            <a:lvl6pPr marL="1714428" indent="0">
              <a:buNone/>
              <a:defRPr sz="750"/>
            </a:lvl6pPr>
            <a:lvl7pPr marL="2057314" indent="0">
              <a:buNone/>
              <a:defRPr sz="750"/>
            </a:lvl7pPr>
            <a:lvl8pPr marL="2400199" indent="0">
              <a:buNone/>
              <a:defRPr sz="750"/>
            </a:lvl8pPr>
            <a:lvl9pPr marL="2743085"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6043730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6040263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99045889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1"/>
            </a:lvl1pPr>
          </a:lstStyle>
          <a:p>
            <a:r>
              <a:rPr lang="en-US"/>
              <a:t>Click to edit Master title style</a:t>
            </a:r>
          </a:p>
        </p:txBody>
      </p:sp>
      <p:sp>
        <p:nvSpPr>
          <p:cNvPr id="3" name="Content Placeholder 2"/>
          <p:cNvSpPr>
            <a:spLocks noGrp="1"/>
          </p:cNvSpPr>
          <p:nvPr>
            <p:ph idx="1"/>
          </p:nvPr>
        </p:nvSpPr>
        <p:spPr>
          <a:xfrm>
            <a:off x="2915544" y="1426284"/>
            <a:ext cx="3471863" cy="7039681"/>
          </a:xfrm>
        </p:spPr>
        <p:txBody>
          <a:bodyPr/>
          <a:lstStyle>
            <a:lvl1pPr>
              <a:defRPr sz="2401"/>
            </a:lvl1pPr>
            <a:lvl2pPr>
              <a:defRPr sz="2100"/>
            </a:lvl2pPr>
            <a:lvl3pPr>
              <a:defRPr sz="1800"/>
            </a:lvl3pPr>
            <a:lvl4pPr>
              <a:defRPr sz="1499"/>
            </a:lvl4pPr>
            <a:lvl5pPr>
              <a:defRPr sz="1499"/>
            </a:lvl5pPr>
            <a:lvl6pPr>
              <a:defRPr sz="1499"/>
            </a:lvl6pPr>
            <a:lvl7pPr>
              <a:defRPr sz="1499"/>
            </a:lvl7pPr>
            <a:lvl8pPr>
              <a:defRPr sz="1499"/>
            </a:lvl8pPr>
            <a:lvl9pPr>
              <a:defRPr sz="149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886" indent="0">
              <a:buNone/>
              <a:defRPr sz="1050"/>
            </a:lvl2pPr>
            <a:lvl3pPr marL="685771" indent="0">
              <a:buNone/>
              <a:defRPr sz="900"/>
            </a:lvl3pPr>
            <a:lvl4pPr marL="1028657" indent="0">
              <a:buNone/>
              <a:defRPr sz="750"/>
            </a:lvl4pPr>
            <a:lvl5pPr marL="1371543" indent="0">
              <a:buNone/>
              <a:defRPr sz="750"/>
            </a:lvl5pPr>
            <a:lvl6pPr marL="1714428" indent="0">
              <a:buNone/>
              <a:defRPr sz="750"/>
            </a:lvl6pPr>
            <a:lvl7pPr marL="2057314" indent="0">
              <a:buNone/>
              <a:defRPr sz="750"/>
            </a:lvl7pPr>
            <a:lvl8pPr marL="2400200" indent="0">
              <a:buNone/>
              <a:defRPr sz="750"/>
            </a:lvl8pPr>
            <a:lvl9pPr marL="2743085"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6040263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1"/>
            </a:lvl1pPr>
          </a:lstStyle>
          <a:p>
            <a:r>
              <a:rPr lang="en-US"/>
              <a:t>Click to edit Master title style</a:t>
            </a:r>
          </a:p>
        </p:txBody>
      </p:sp>
      <p:sp>
        <p:nvSpPr>
          <p:cNvPr id="3" name="Picture Placeholder 2"/>
          <p:cNvSpPr>
            <a:spLocks noGrp="1" noChangeAspect="1"/>
          </p:cNvSpPr>
          <p:nvPr>
            <p:ph type="pic" idx="1"/>
          </p:nvPr>
        </p:nvSpPr>
        <p:spPr>
          <a:xfrm>
            <a:off x="2915544" y="1426284"/>
            <a:ext cx="3471863" cy="7039681"/>
          </a:xfrm>
        </p:spPr>
        <p:txBody>
          <a:bodyPr anchor="t"/>
          <a:lstStyle>
            <a:lvl1pPr marL="0" indent="0">
              <a:buNone/>
              <a:defRPr sz="2401"/>
            </a:lvl1pPr>
            <a:lvl2pPr marL="342886" indent="0">
              <a:buNone/>
              <a:defRPr sz="2100"/>
            </a:lvl2pPr>
            <a:lvl3pPr marL="685771" indent="0">
              <a:buNone/>
              <a:defRPr sz="1800"/>
            </a:lvl3pPr>
            <a:lvl4pPr marL="1028657" indent="0">
              <a:buNone/>
              <a:defRPr sz="1499"/>
            </a:lvl4pPr>
            <a:lvl5pPr marL="1371543" indent="0">
              <a:buNone/>
              <a:defRPr sz="1499"/>
            </a:lvl5pPr>
            <a:lvl6pPr marL="1714428" indent="0">
              <a:buNone/>
              <a:defRPr sz="1499"/>
            </a:lvl6pPr>
            <a:lvl7pPr marL="2057314" indent="0">
              <a:buNone/>
              <a:defRPr sz="1499"/>
            </a:lvl7pPr>
            <a:lvl8pPr marL="2400200" indent="0">
              <a:buNone/>
              <a:defRPr sz="1499"/>
            </a:lvl8pPr>
            <a:lvl9pPr marL="2743085" indent="0">
              <a:buNone/>
              <a:defRPr sz="1499"/>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886" indent="0">
              <a:buNone/>
              <a:defRPr sz="1050"/>
            </a:lvl2pPr>
            <a:lvl3pPr marL="685771" indent="0">
              <a:buNone/>
              <a:defRPr sz="900"/>
            </a:lvl3pPr>
            <a:lvl4pPr marL="1028657" indent="0">
              <a:buNone/>
              <a:defRPr sz="750"/>
            </a:lvl4pPr>
            <a:lvl5pPr marL="1371543" indent="0">
              <a:buNone/>
              <a:defRPr sz="750"/>
            </a:lvl5pPr>
            <a:lvl6pPr marL="1714428" indent="0">
              <a:buNone/>
              <a:defRPr sz="750"/>
            </a:lvl6pPr>
            <a:lvl7pPr marL="2057314" indent="0">
              <a:buNone/>
              <a:defRPr sz="750"/>
            </a:lvl7pPr>
            <a:lvl8pPr marL="2400200" indent="0">
              <a:buNone/>
              <a:defRPr sz="750"/>
            </a:lvl8pPr>
            <a:lvl9pPr marL="2743085"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9904588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1785952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08532279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499"/>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886" indent="0" algn="ctr">
              <a:buNone/>
              <a:defRPr sz="1499"/>
            </a:lvl2pPr>
            <a:lvl3pPr marL="685771" indent="0" algn="ctr">
              <a:buNone/>
              <a:defRPr sz="1351"/>
            </a:lvl3pPr>
            <a:lvl4pPr marL="1028657" indent="0" algn="ctr">
              <a:buNone/>
              <a:defRPr sz="1200"/>
            </a:lvl4pPr>
            <a:lvl5pPr marL="1371543" indent="0" algn="ctr">
              <a:buNone/>
              <a:defRPr sz="1200"/>
            </a:lvl5pPr>
            <a:lvl6pPr marL="1714428" indent="0" algn="ctr">
              <a:buNone/>
              <a:defRPr sz="1200"/>
            </a:lvl6pPr>
            <a:lvl7pPr marL="2057314" indent="0" algn="ctr">
              <a:buNone/>
              <a:defRPr sz="1200"/>
            </a:lvl7pPr>
            <a:lvl8pPr marL="2400200" indent="0" algn="ctr">
              <a:buNone/>
              <a:defRPr sz="1200"/>
            </a:lvl8pPr>
            <a:lvl9pPr marL="2743085"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526833685"/>
      </p:ext>
    </p:extLst>
  </p:cSld>
  <p:clrMapOvr>
    <a:masterClrMapping/>
  </p:clrMapOvr>
  <p:hf sldNum="0" hdr="0" ftr="0" dt="0"/>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456437659"/>
      </p:ext>
    </p:extLst>
  </p:cSld>
  <p:clrMapOvr>
    <a:masterClrMapping/>
  </p:clrMapOvr>
  <p:hf sldNum="0" hdr="0" ftr="0" dt="0"/>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698197197"/>
      </p:ext>
    </p:extLst>
  </p:cSld>
  <p:clrMapOvr>
    <a:masterClrMapping/>
  </p:clrMapOvr>
  <p:hf sldNum="0" hdr="0" ftr="0" dt="0"/>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7" y="2469625"/>
            <a:ext cx="5915025" cy="4120620"/>
          </a:xfrm>
        </p:spPr>
        <p:txBody>
          <a:bodyPr anchor="b"/>
          <a:lstStyle>
            <a:lvl1pPr>
              <a:defRPr sz="4499"/>
            </a:lvl1pPr>
          </a:lstStyle>
          <a:p>
            <a:r>
              <a:rPr lang="en-US"/>
              <a:t>Click to edit Master title style</a:t>
            </a:r>
          </a:p>
        </p:txBody>
      </p:sp>
      <p:sp>
        <p:nvSpPr>
          <p:cNvPr id="3" name="Text Placeholder 2"/>
          <p:cNvSpPr>
            <a:spLocks noGrp="1"/>
          </p:cNvSpPr>
          <p:nvPr>
            <p:ph type="body" idx="1"/>
          </p:nvPr>
        </p:nvSpPr>
        <p:spPr>
          <a:xfrm>
            <a:off x="467917" y="6629228"/>
            <a:ext cx="5915025" cy="2166937"/>
          </a:xfrm>
        </p:spPr>
        <p:txBody>
          <a:bodyPr/>
          <a:lstStyle>
            <a:lvl1pPr marL="0" indent="0">
              <a:buNone/>
              <a:defRPr sz="1800">
                <a:solidFill>
                  <a:schemeClr val="tx1"/>
                </a:solidFill>
              </a:defRPr>
            </a:lvl1pPr>
            <a:lvl2pPr marL="342886" indent="0">
              <a:buNone/>
              <a:defRPr sz="1499">
                <a:solidFill>
                  <a:schemeClr val="tx1">
                    <a:tint val="75000"/>
                  </a:schemeClr>
                </a:solidFill>
              </a:defRPr>
            </a:lvl2pPr>
            <a:lvl3pPr marL="685771" indent="0">
              <a:buNone/>
              <a:defRPr sz="1351">
                <a:solidFill>
                  <a:schemeClr val="tx1">
                    <a:tint val="75000"/>
                  </a:schemeClr>
                </a:solidFill>
              </a:defRPr>
            </a:lvl3pPr>
            <a:lvl4pPr marL="1028657" indent="0">
              <a:buNone/>
              <a:defRPr sz="1200">
                <a:solidFill>
                  <a:schemeClr val="tx1">
                    <a:tint val="75000"/>
                  </a:schemeClr>
                </a:solidFill>
              </a:defRPr>
            </a:lvl4pPr>
            <a:lvl5pPr marL="1371543" indent="0">
              <a:buNone/>
              <a:defRPr sz="1200">
                <a:solidFill>
                  <a:schemeClr val="tx1">
                    <a:tint val="75000"/>
                  </a:schemeClr>
                </a:solidFill>
              </a:defRPr>
            </a:lvl5pPr>
            <a:lvl6pPr marL="1714428" indent="0">
              <a:buNone/>
              <a:defRPr sz="1200">
                <a:solidFill>
                  <a:schemeClr val="tx1">
                    <a:tint val="75000"/>
                  </a:schemeClr>
                </a:solidFill>
              </a:defRPr>
            </a:lvl6pPr>
            <a:lvl7pPr marL="2057314" indent="0">
              <a:buNone/>
              <a:defRPr sz="1200">
                <a:solidFill>
                  <a:schemeClr val="tx1">
                    <a:tint val="75000"/>
                  </a:schemeClr>
                </a:solidFill>
              </a:defRPr>
            </a:lvl7pPr>
            <a:lvl8pPr marL="2400200" indent="0">
              <a:buNone/>
              <a:defRPr sz="1200">
                <a:solidFill>
                  <a:schemeClr val="tx1">
                    <a:tint val="75000"/>
                  </a:schemeClr>
                </a:solidFill>
              </a:defRPr>
            </a:lvl8pPr>
            <a:lvl9pPr marL="2743085"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698197197"/>
      </p:ext>
    </p:extLst>
  </p:cSld>
  <p:clrMapOvr>
    <a:masterClrMapping/>
  </p:clrMapOvr>
  <p:hf sldNum="0" hdr="0" ftr="0" dt="0"/>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860943697"/>
      </p:ext>
    </p:extLst>
  </p:cSld>
  <p:clrMapOvr>
    <a:masterClrMapping/>
  </p:clrMapOvr>
  <p:hf sldNum="0" hdr="0" ftr="0" dt="0"/>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990864233"/>
      </p:ext>
    </p:extLst>
  </p:cSld>
  <p:clrMapOvr>
    <a:masterClrMapping/>
  </p:clrMapOvr>
  <p:hf sldNum="0" hdr="0" ftr="0" dt="0"/>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2" y="527406"/>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2" y="2428348"/>
            <a:ext cx="2901255" cy="1190095"/>
          </a:xfrm>
        </p:spPr>
        <p:txBody>
          <a:bodyPr anchor="b"/>
          <a:lstStyle>
            <a:lvl1pPr marL="0" indent="0">
              <a:buNone/>
              <a:defRPr sz="1800" b="1"/>
            </a:lvl1pPr>
            <a:lvl2pPr marL="342886" indent="0">
              <a:buNone/>
              <a:defRPr sz="1499" b="1"/>
            </a:lvl2pPr>
            <a:lvl3pPr marL="685771" indent="0">
              <a:buNone/>
              <a:defRPr sz="1351" b="1"/>
            </a:lvl3pPr>
            <a:lvl4pPr marL="1028657" indent="0">
              <a:buNone/>
              <a:defRPr sz="1200" b="1"/>
            </a:lvl4pPr>
            <a:lvl5pPr marL="1371543" indent="0">
              <a:buNone/>
              <a:defRPr sz="1200" b="1"/>
            </a:lvl5pPr>
            <a:lvl6pPr marL="1714428" indent="0">
              <a:buNone/>
              <a:defRPr sz="1200" b="1"/>
            </a:lvl6pPr>
            <a:lvl7pPr marL="2057314" indent="0">
              <a:buNone/>
              <a:defRPr sz="1200" b="1"/>
            </a:lvl7pPr>
            <a:lvl8pPr marL="2400200" indent="0">
              <a:buNone/>
              <a:defRPr sz="1200" b="1"/>
            </a:lvl8pPr>
            <a:lvl9pPr marL="2743085"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2" y="3618443"/>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4" y="2428348"/>
            <a:ext cx="2915543" cy="1190095"/>
          </a:xfrm>
        </p:spPr>
        <p:txBody>
          <a:bodyPr anchor="b"/>
          <a:lstStyle>
            <a:lvl1pPr marL="0" indent="0">
              <a:buNone/>
              <a:defRPr sz="1800" b="1"/>
            </a:lvl1pPr>
            <a:lvl2pPr marL="342886" indent="0">
              <a:buNone/>
              <a:defRPr sz="1499" b="1"/>
            </a:lvl2pPr>
            <a:lvl3pPr marL="685771" indent="0">
              <a:buNone/>
              <a:defRPr sz="1351" b="1"/>
            </a:lvl3pPr>
            <a:lvl4pPr marL="1028657" indent="0">
              <a:buNone/>
              <a:defRPr sz="1200" b="1"/>
            </a:lvl4pPr>
            <a:lvl5pPr marL="1371543" indent="0">
              <a:buNone/>
              <a:defRPr sz="1200" b="1"/>
            </a:lvl5pPr>
            <a:lvl6pPr marL="1714428" indent="0">
              <a:buNone/>
              <a:defRPr sz="1200" b="1"/>
            </a:lvl6pPr>
            <a:lvl7pPr marL="2057314" indent="0">
              <a:buNone/>
              <a:defRPr sz="1200" b="1"/>
            </a:lvl7pPr>
            <a:lvl8pPr marL="2400200" indent="0">
              <a:buNone/>
              <a:defRPr sz="1200" b="1"/>
            </a:lvl8pPr>
            <a:lvl9pPr marL="2743085"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4" y="3618443"/>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990864233"/>
      </p:ext>
    </p:extLst>
  </p:cSld>
  <p:clrMapOvr>
    <a:masterClrMapping/>
  </p:clrMapOvr>
  <p:hf sldNum="0" hdr="0" ftr="0" dt="0"/>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3407634"/>
      </p:ext>
    </p:extLst>
  </p:cSld>
  <p:clrMapOvr>
    <a:masterClrMapping/>
  </p:clrMapOvr>
  <p:hf sldNum="0" hdr="0" ftr="0" dt="0"/>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680679407"/>
      </p:ext>
    </p:extLst>
  </p:cSld>
  <p:clrMapOvr>
    <a:masterClrMapping/>
  </p:clrMapOvr>
  <p:hf sldNum="0" hdr="0" ftr="0" dt="0"/>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604026346"/>
      </p:ext>
    </p:extLst>
  </p:cSld>
  <p:clrMapOvr>
    <a:masterClrMapping/>
  </p:clrMapOvr>
  <p:hf sldNum="0" hdr="0" ftr="0" dt="0"/>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990458897"/>
      </p:ext>
    </p:extLst>
  </p:cSld>
  <p:clrMapOvr>
    <a:masterClrMapping/>
  </p:clrMapOvr>
  <p:hf sldNum="0" hdr="0" ftr="0" dt="0"/>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1"/>
            </a:lvl1pPr>
          </a:lstStyle>
          <a:p>
            <a:r>
              <a:rPr lang="en-US"/>
              <a:t>Click to edit Master title style</a:t>
            </a:r>
          </a:p>
        </p:txBody>
      </p:sp>
      <p:sp>
        <p:nvSpPr>
          <p:cNvPr id="3" name="Content Placeholder 2"/>
          <p:cNvSpPr>
            <a:spLocks noGrp="1"/>
          </p:cNvSpPr>
          <p:nvPr>
            <p:ph idx="1"/>
          </p:nvPr>
        </p:nvSpPr>
        <p:spPr>
          <a:xfrm>
            <a:off x="2915544" y="1426284"/>
            <a:ext cx="3471863" cy="7039681"/>
          </a:xfrm>
        </p:spPr>
        <p:txBody>
          <a:bodyPr/>
          <a:lstStyle>
            <a:lvl1pPr>
              <a:defRPr sz="2401"/>
            </a:lvl1pPr>
            <a:lvl2pPr>
              <a:defRPr sz="2100"/>
            </a:lvl2pPr>
            <a:lvl3pPr>
              <a:defRPr sz="1800"/>
            </a:lvl3pPr>
            <a:lvl4pPr>
              <a:defRPr sz="1499"/>
            </a:lvl4pPr>
            <a:lvl5pPr>
              <a:defRPr sz="1499"/>
            </a:lvl5pPr>
            <a:lvl6pPr>
              <a:defRPr sz="1499"/>
            </a:lvl6pPr>
            <a:lvl7pPr>
              <a:defRPr sz="1499"/>
            </a:lvl7pPr>
            <a:lvl8pPr>
              <a:defRPr sz="1499"/>
            </a:lvl8pPr>
            <a:lvl9pPr>
              <a:defRPr sz="149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886" indent="0">
              <a:buNone/>
              <a:defRPr sz="1050"/>
            </a:lvl2pPr>
            <a:lvl3pPr marL="685771" indent="0">
              <a:buNone/>
              <a:defRPr sz="900"/>
            </a:lvl3pPr>
            <a:lvl4pPr marL="1028657" indent="0">
              <a:buNone/>
              <a:defRPr sz="750"/>
            </a:lvl4pPr>
            <a:lvl5pPr marL="1371543" indent="0">
              <a:buNone/>
              <a:defRPr sz="750"/>
            </a:lvl5pPr>
            <a:lvl6pPr marL="1714428" indent="0">
              <a:buNone/>
              <a:defRPr sz="750"/>
            </a:lvl6pPr>
            <a:lvl7pPr marL="2057314" indent="0">
              <a:buNone/>
              <a:defRPr sz="750"/>
            </a:lvl7pPr>
            <a:lvl8pPr marL="2400200" indent="0">
              <a:buNone/>
              <a:defRPr sz="750"/>
            </a:lvl8pPr>
            <a:lvl9pPr marL="2743085"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604026346"/>
      </p:ext>
    </p:extLst>
  </p:cSld>
  <p:clrMapOvr>
    <a:masterClrMapping/>
  </p:clrMapOvr>
  <p:hf sldNum="0" hdr="0" ftr="0" dt="0"/>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1"/>
            </a:lvl1pPr>
          </a:lstStyle>
          <a:p>
            <a:r>
              <a:rPr lang="en-US"/>
              <a:t>Click to edit Master title style</a:t>
            </a:r>
          </a:p>
        </p:txBody>
      </p:sp>
      <p:sp>
        <p:nvSpPr>
          <p:cNvPr id="3" name="Picture Placeholder 2"/>
          <p:cNvSpPr>
            <a:spLocks noGrp="1" noChangeAspect="1"/>
          </p:cNvSpPr>
          <p:nvPr>
            <p:ph type="pic" idx="1"/>
          </p:nvPr>
        </p:nvSpPr>
        <p:spPr>
          <a:xfrm>
            <a:off x="2915544" y="1426284"/>
            <a:ext cx="3471863" cy="7039681"/>
          </a:xfrm>
        </p:spPr>
        <p:txBody>
          <a:bodyPr anchor="t"/>
          <a:lstStyle>
            <a:lvl1pPr marL="0" indent="0">
              <a:buNone/>
              <a:defRPr sz="2401"/>
            </a:lvl1pPr>
            <a:lvl2pPr marL="342886" indent="0">
              <a:buNone/>
              <a:defRPr sz="2100"/>
            </a:lvl2pPr>
            <a:lvl3pPr marL="685771" indent="0">
              <a:buNone/>
              <a:defRPr sz="1800"/>
            </a:lvl3pPr>
            <a:lvl4pPr marL="1028657" indent="0">
              <a:buNone/>
              <a:defRPr sz="1499"/>
            </a:lvl4pPr>
            <a:lvl5pPr marL="1371543" indent="0">
              <a:buNone/>
              <a:defRPr sz="1499"/>
            </a:lvl5pPr>
            <a:lvl6pPr marL="1714428" indent="0">
              <a:buNone/>
              <a:defRPr sz="1499"/>
            </a:lvl6pPr>
            <a:lvl7pPr marL="2057314" indent="0">
              <a:buNone/>
              <a:defRPr sz="1499"/>
            </a:lvl7pPr>
            <a:lvl8pPr marL="2400200" indent="0">
              <a:buNone/>
              <a:defRPr sz="1499"/>
            </a:lvl8pPr>
            <a:lvl9pPr marL="2743085" indent="0">
              <a:buNone/>
              <a:defRPr sz="1499"/>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886" indent="0">
              <a:buNone/>
              <a:defRPr sz="1050"/>
            </a:lvl2pPr>
            <a:lvl3pPr marL="685771" indent="0">
              <a:buNone/>
              <a:defRPr sz="900"/>
            </a:lvl3pPr>
            <a:lvl4pPr marL="1028657" indent="0">
              <a:buNone/>
              <a:defRPr sz="750"/>
            </a:lvl4pPr>
            <a:lvl5pPr marL="1371543" indent="0">
              <a:buNone/>
              <a:defRPr sz="750"/>
            </a:lvl5pPr>
            <a:lvl6pPr marL="1714428" indent="0">
              <a:buNone/>
              <a:defRPr sz="750"/>
            </a:lvl6pPr>
            <a:lvl7pPr marL="2057314" indent="0">
              <a:buNone/>
              <a:defRPr sz="750"/>
            </a:lvl7pPr>
            <a:lvl8pPr marL="2400200" indent="0">
              <a:buNone/>
              <a:defRPr sz="750"/>
            </a:lvl8pPr>
            <a:lvl9pPr marL="2743085"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990458897"/>
      </p:ext>
    </p:extLst>
  </p:cSld>
  <p:clrMapOvr>
    <a:masterClrMapping/>
  </p:clrMapOvr>
  <p:hf sldNum="0" hdr="0" ftr="0" dt="0"/>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178595284"/>
      </p:ext>
    </p:extLst>
  </p:cSld>
  <p:clrMapOvr>
    <a:masterClrMapping/>
  </p:clrMapOvr>
  <p:hf sldNum="0" hdr="0" ftr="0" dt="0"/>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085322796"/>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9" y="527406"/>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9"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9181398"/>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846CE7D5-CF57-46EF-B807-FDD0502418D4}" type="datetimeFigureOut">
              <a:rPr lang="en-US" smtClean="0"/>
              <a:t>2/7/2024</a:t>
            </a:fld>
            <a:endParaRPr lang="en-US"/>
          </a:p>
        </p:txBody>
      </p:sp>
      <p:sp>
        <p:nvSpPr>
          <p:cNvPr id="5" name="Footer Placeholder 4"/>
          <p:cNvSpPr>
            <a:spLocks noGrp="1"/>
          </p:cNvSpPr>
          <p:nvPr>
            <p:ph type="ftr" sz="quarter" idx="3"/>
          </p:nvPr>
        </p:nvSpPr>
        <p:spPr>
          <a:xfrm>
            <a:off x="2271714" y="9181398"/>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43463" y="9181398"/>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353874852"/>
      </p:ext>
    </p:extLst>
  </p:cSld>
  <p:clrMap bg1="lt1" tx1="dk1" bg2="lt2" tx2="dk2" accent1="accent1" accent2="accent2" accent3="accent3" accent4="accent4" accent5="accent5" accent6="accent6" hlink="hlink" folHlink="folHlink"/>
  <p:sldLayoutIdLst>
    <p:sldLayoutId id="2147483709" r:id="rId1"/>
    <p:sldLayoutId id="2147483719" r:id="rId2"/>
    <p:sldLayoutId id="2147483725" r:id="rId3"/>
    <p:sldLayoutId id="2147483702" r:id="rId4"/>
    <p:sldLayoutId id="2147483726" r:id="rId5"/>
    <p:sldLayoutId id="2147483711" r:id="rId6"/>
    <p:sldLayoutId id="2147483727" r:id="rId7"/>
    <p:sldLayoutId id="2147483704" r:id="rId8"/>
    <p:sldLayoutId id="2147483728" r:id="rId9"/>
    <p:sldLayoutId id="2147483713" r:id="rId10"/>
    <p:sldLayoutId id="2147483729" r:id="rId11"/>
    <p:sldLayoutId id="2147483706" r:id="rId12"/>
    <p:sldLayoutId id="2147483730" r:id="rId13"/>
    <p:sldLayoutId id="2147483731" r:id="rId14"/>
    <p:sldLayoutId id="2147483716" r:id="rId15"/>
    <p:sldLayoutId id="2147483717" r:id="rId16"/>
    <p:sldLayoutId id="2147483732" r:id="rId17"/>
    <p:sldLayoutId id="2147483733" r:id="rId18"/>
    <p:sldLayoutId id="2147483748" r:id="rId19"/>
    <p:sldLayoutId id="2147483710" r:id="rId20"/>
    <p:sldLayoutId id="2147483734" r:id="rId21"/>
    <p:sldLayoutId id="2147483735" r:id="rId22"/>
    <p:sldLayoutId id="2147483697" r:id="rId23"/>
    <p:sldLayoutId id="2147483698" r:id="rId24"/>
    <p:sldLayoutId id="2147483720" r:id="rId25"/>
    <p:sldLayoutId id="2147483699" r:id="rId26"/>
    <p:sldLayoutId id="2147483700" r:id="rId27"/>
    <p:sldLayoutId id="2147483721" r:id="rId28"/>
    <p:sldLayoutId id="2147483701" r:id="rId29"/>
    <p:sldLayoutId id="2147483750" r:id="rId30"/>
    <p:sldLayoutId id="2147483703" r:id="rId31"/>
    <p:sldLayoutId id="2147483722" r:id="rId32"/>
    <p:sldLayoutId id="2147483723" r:id="rId33"/>
    <p:sldLayoutId id="2147483751" r:id="rId34"/>
    <p:sldLayoutId id="2147483705" r:id="rId35"/>
    <p:sldLayoutId id="2147483752" r:id="rId36"/>
    <p:sldLayoutId id="2147483707" r:id="rId37"/>
  </p:sldLayoutIdLst>
  <p:hf sldNum="0" hdr="0" ftr="0" dt="0"/>
  <p:txStyles>
    <p:titleStyle>
      <a:lvl1pPr algn="l" defTabSz="685771"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3" indent="-171443" algn="l" defTabSz="685771"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29" indent="-171443" algn="l" defTabSz="685771" rtl="0" eaLnBrk="1" latinLnBrk="0" hangingPunct="1">
        <a:lnSpc>
          <a:spcPct val="90000"/>
        </a:lnSpc>
        <a:spcBef>
          <a:spcPts val="376"/>
        </a:spcBef>
        <a:buFont typeface="Arial" panose="020B0604020202020204" pitchFamily="34" charset="0"/>
        <a:buChar char="•"/>
        <a:defRPr sz="1800" kern="1200">
          <a:solidFill>
            <a:schemeClr val="tx1"/>
          </a:solidFill>
          <a:latin typeface="+mn-lt"/>
          <a:ea typeface="+mn-ea"/>
          <a:cs typeface="+mn-cs"/>
        </a:defRPr>
      </a:lvl2pPr>
      <a:lvl3pPr marL="857214" indent="-171443" algn="l" defTabSz="685771" rtl="0" eaLnBrk="1" latinLnBrk="0" hangingPunct="1">
        <a:lnSpc>
          <a:spcPct val="90000"/>
        </a:lnSpc>
        <a:spcBef>
          <a:spcPts val="376"/>
        </a:spcBef>
        <a:buFont typeface="Arial" panose="020B0604020202020204" pitchFamily="34" charset="0"/>
        <a:buChar char="•"/>
        <a:defRPr sz="1499" kern="1200">
          <a:solidFill>
            <a:schemeClr val="tx1"/>
          </a:solidFill>
          <a:latin typeface="+mn-lt"/>
          <a:ea typeface="+mn-ea"/>
          <a:cs typeface="+mn-cs"/>
        </a:defRPr>
      </a:lvl3pPr>
      <a:lvl4pPr marL="1200100" indent="-171443" algn="l" defTabSz="685771" rtl="0" eaLnBrk="1" latinLnBrk="0" hangingPunct="1">
        <a:lnSpc>
          <a:spcPct val="90000"/>
        </a:lnSpc>
        <a:spcBef>
          <a:spcPts val="376"/>
        </a:spcBef>
        <a:buFont typeface="Arial" panose="020B0604020202020204" pitchFamily="34" charset="0"/>
        <a:buChar char="•"/>
        <a:defRPr sz="1351" kern="1200">
          <a:solidFill>
            <a:schemeClr val="tx1"/>
          </a:solidFill>
          <a:latin typeface="+mn-lt"/>
          <a:ea typeface="+mn-ea"/>
          <a:cs typeface="+mn-cs"/>
        </a:defRPr>
      </a:lvl4pPr>
      <a:lvl5pPr marL="1542986" indent="-171443" algn="l" defTabSz="685771" rtl="0" eaLnBrk="1" latinLnBrk="0" hangingPunct="1">
        <a:lnSpc>
          <a:spcPct val="90000"/>
        </a:lnSpc>
        <a:spcBef>
          <a:spcPts val="376"/>
        </a:spcBef>
        <a:buFont typeface="Arial" panose="020B0604020202020204" pitchFamily="34" charset="0"/>
        <a:buChar char="•"/>
        <a:defRPr sz="1351" kern="1200">
          <a:solidFill>
            <a:schemeClr val="tx1"/>
          </a:solidFill>
          <a:latin typeface="+mn-lt"/>
          <a:ea typeface="+mn-ea"/>
          <a:cs typeface="+mn-cs"/>
        </a:defRPr>
      </a:lvl5pPr>
      <a:lvl6pPr marL="1885871" indent="-171443" algn="l" defTabSz="685771" rtl="0" eaLnBrk="1" latinLnBrk="0" hangingPunct="1">
        <a:lnSpc>
          <a:spcPct val="90000"/>
        </a:lnSpc>
        <a:spcBef>
          <a:spcPts val="376"/>
        </a:spcBef>
        <a:buFont typeface="Arial" panose="020B0604020202020204" pitchFamily="34" charset="0"/>
        <a:buChar char="•"/>
        <a:defRPr sz="1351" kern="1200">
          <a:solidFill>
            <a:schemeClr val="tx1"/>
          </a:solidFill>
          <a:latin typeface="+mn-lt"/>
          <a:ea typeface="+mn-ea"/>
          <a:cs typeface="+mn-cs"/>
        </a:defRPr>
      </a:lvl6pPr>
      <a:lvl7pPr marL="2228757" indent="-171443" algn="l" defTabSz="685771" rtl="0" eaLnBrk="1" latinLnBrk="0" hangingPunct="1">
        <a:lnSpc>
          <a:spcPct val="90000"/>
        </a:lnSpc>
        <a:spcBef>
          <a:spcPts val="376"/>
        </a:spcBef>
        <a:buFont typeface="Arial" panose="020B0604020202020204" pitchFamily="34" charset="0"/>
        <a:buChar char="•"/>
        <a:defRPr sz="1351" kern="1200">
          <a:solidFill>
            <a:schemeClr val="tx1"/>
          </a:solidFill>
          <a:latin typeface="+mn-lt"/>
          <a:ea typeface="+mn-ea"/>
          <a:cs typeface="+mn-cs"/>
        </a:defRPr>
      </a:lvl7pPr>
      <a:lvl8pPr marL="2571643" indent="-171443" algn="l" defTabSz="685771" rtl="0" eaLnBrk="1" latinLnBrk="0" hangingPunct="1">
        <a:lnSpc>
          <a:spcPct val="90000"/>
        </a:lnSpc>
        <a:spcBef>
          <a:spcPts val="376"/>
        </a:spcBef>
        <a:buFont typeface="Arial" panose="020B0604020202020204" pitchFamily="34" charset="0"/>
        <a:buChar char="•"/>
        <a:defRPr sz="1351" kern="1200">
          <a:solidFill>
            <a:schemeClr val="tx1"/>
          </a:solidFill>
          <a:latin typeface="+mn-lt"/>
          <a:ea typeface="+mn-ea"/>
          <a:cs typeface="+mn-cs"/>
        </a:defRPr>
      </a:lvl8pPr>
      <a:lvl9pPr marL="2914528" indent="-171443" algn="l" defTabSz="685771" rtl="0" eaLnBrk="1" latinLnBrk="0" hangingPunct="1">
        <a:lnSpc>
          <a:spcPct val="90000"/>
        </a:lnSpc>
        <a:spcBef>
          <a:spcPts val="376"/>
        </a:spcBef>
        <a:buFont typeface="Arial" panose="020B0604020202020204" pitchFamily="34" charset="0"/>
        <a:buChar char="•"/>
        <a:defRPr sz="1351" kern="1200">
          <a:solidFill>
            <a:schemeClr val="tx1"/>
          </a:solidFill>
          <a:latin typeface="+mn-lt"/>
          <a:ea typeface="+mn-ea"/>
          <a:cs typeface="+mn-cs"/>
        </a:defRPr>
      </a:lvl9pPr>
    </p:bodyStyle>
    <p:otherStyle>
      <a:defPPr>
        <a:defRPr lang="en-US"/>
      </a:defPPr>
      <a:lvl1pPr marL="0" algn="l" defTabSz="685771" rtl="0" eaLnBrk="1" latinLnBrk="0" hangingPunct="1">
        <a:defRPr sz="1351" kern="1200">
          <a:solidFill>
            <a:schemeClr val="tx1"/>
          </a:solidFill>
          <a:latin typeface="+mn-lt"/>
          <a:ea typeface="+mn-ea"/>
          <a:cs typeface="+mn-cs"/>
        </a:defRPr>
      </a:lvl1pPr>
      <a:lvl2pPr marL="342886" algn="l" defTabSz="685771" rtl="0" eaLnBrk="1" latinLnBrk="0" hangingPunct="1">
        <a:defRPr sz="1351" kern="1200">
          <a:solidFill>
            <a:schemeClr val="tx1"/>
          </a:solidFill>
          <a:latin typeface="+mn-lt"/>
          <a:ea typeface="+mn-ea"/>
          <a:cs typeface="+mn-cs"/>
        </a:defRPr>
      </a:lvl2pPr>
      <a:lvl3pPr marL="685771" algn="l" defTabSz="685771" rtl="0" eaLnBrk="1" latinLnBrk="0" hangingPunct="1">
        <a:defRPr sz="1351" kern="1200">
          <a:solidFill>
            <a:schemeClr val="tx1"/>
          </a:solidFill>
          <a:latin typeface="+mn-lt"/>
          <a:ea typeface="+mn-ea"/>
          <a:cs typeface="+mn-cs"/>
        </a:defRPr>
      </a:lvl3pPr>
      <a:lvl4pPr marL="1028657" algn="l" defTabSz="685771" rtl="0" eaLnBrk="1" latinLnBrk="0" hangingPunct="1">
        <a:defRPr sz="1351" kern="1200">
          <a:solidFill>
            <a:schemeClr val="tx1"/>
          </a:solidFill>
          <a:latin typeface="+mn-lt"/>
          <a:ea typeface="+mn-ea"/>
          <a:cs typeface="+mn-cs"/>
        </a:defRPr>
      </a:lvl4pPr>
      <a:lvl5pPr marL="1371543" algn="l" defTabSz="685771" rtl="0" eaLnBrk="1" latinLnBrk="0" hangingPunct="1">
        <a:defRPr sz="1351" kern="1200">
          <a:solidFill>
            <a:schemeClr val="tx1"/>
          </a:solidFill>
          <a:latin typeface="+mn-lt"/>
          <a:ea typeface="+mn-ea"/>
          <a:cs typeface="+mn-cs"/>
        </a:defRPr>
      </a:lvl5pPr>
      <a:lvl6pPr marL="1714428" algn="l" defTabSz="685771" rtl="0" eaLnBrk="1" latinLnBrk="0" hangingPunct="1">
        <a:defRPr sz="1351" kern="1200">
          <a:solidFill>
            <a:schemeClr val="tx1"/>
          </a:solidFill>
          <a:latin typeface="+mn-lt"/>
          <a:ea typeface="+mn-ea"/>
          <a:cs typeface="+mn-cs"/>
        </a:defRPr>
      </a:lvl6pPr>
      <a:lvl7pPr marL="2057314" algn="l" defTabSz="685771" rtl="0" eaLnBrk="1" latinLnBrk="0" hangingPunct="1">
        <a:defRPr sz="1351" kern="1200">
          <a:solidFill>
            <a:schemeClr val="tx1"/>
          </a:solidFill>
          <a:latin typeface="+mn-lt"/>
          <a:ea typeface="+mn-ea"/>
          <a:cs typeface="+mn-cs"/>
        </a:defRPr>
      </a:lvl7pPr>
      <a:lvl8pPr marL="2400200" algn="l" defTabSz="685771" rtl="0" eaLnBrk="1" latinLnBrk="0" hangingPunct="1">
        <a:defRPr sz="1351" kern="1200">
          <a:solidFill>
            <a:schemeClr val="tx1"/>
          </a:solidFill>
          <a:latin typeface="+mn-lt"/>
          <a:ea typeface="+mn-ea"/>
          <a:cs typeface="+mn-cs"/>
        </a:defRPr>
      </a:lvl8pPr>
      <a:lvl9pPr marL="2743085" algn="l" defTabSz="685771" rtl="0" eaLnBrk="1" latinLnBrk="0" hangingPunct="1">
        <a:defRPr sz="135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0.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0.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0.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0.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educationhub.blog.gov.uk/2023/05/18/school-attendance-important-risks-missing-day/" TargetMode="External"/><Relationship Id="rId1" Type="http://schemas.openxmlformats.org/officeDocument/2006/relationships/slideLayout" Target="../slideLayouts/slideLayout30.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30.xml"/><Relationship Id="rId5" Type="http://schemas.openxmlformats.org/officeDocument/2006/relationships/image" Target="../media/image2.png"/><Relationship Id="rId4" Type="http://schemas.openxmlformats.org/officeDocument/2006/relationships/hyperlink" Target="mailto:wearelistening@saintjames.co.uk?subject=wearelistening@saintjames.co.uk"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0.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0.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0.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0.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0.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0.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0.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0.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0.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284286/reading_for_pleasure.pdf" TargetMode="External"/><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hyperlink" Target="https://saintjamesschoolco-my.sharepoint.com/:f:/g/personal/david_rose_saintjamesschool_co_uk/EnE6SJwRMRVGi9bp3mXjAKAB5iLRA81F9p2xAktin3uUXA?e=jPswgH" TargetMode="External"/><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1.jpeg"/><Relationship Id="rId5" Type="http://schemas.openxmlformats.org/officeDocument/2006/relationships/image" Target="../media/image10.png"/><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image" Target="../media/image2.png"/><Relationship Id="rId1" Type="http://schemas.openxmlformats.org/officeDocument/2006/relationships/slideLayout" Target="../slideLayouts/slideLayout13.xml"/><Relationship Id="rId4" Type="http://schemas.openxmlformats.org/officeDocument/2006/relationships/image" Target="../media/image12.png"/></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hyperlink" Target="https://saintjamesschoolco-my.sharepoint.com/:b:/g/personal/david_rose_saintjamesschool_co_uk/EaRb2oGAYu9Cu3ewYOft3-EBb2SR3-vLFlG0XwpS0vGVEA?e=MnJxCu" TargetMode="External"/><Relationship Id="rId2" Type="http://schemas.openxmlformats.org/officeDocument/2006/relationships/image" Target="../media/image13.png"/><Relationship Id="rId1" Type="http://schemas.openxmlformats.org/officeDocument/2006/relationships/slideLayout" Target="../slideLayouts/slideLayout14.xml"/><Relationship Id="rId5" Type="http://schemas.openxmlformats.org/officeDocument/2006/relationships/image" Target="../media/image15.jpeg"/><Relationship Id="rId4" Type="http://schemas.openxmlformats.org/officeDocument/2006/relationships/image" Target="../media/image14.png"/></Relationships>
</file>

<file path=ppt/slides/_rels/slide2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0.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284286/reading_for_pleasure.pdf" TargetMode="External"/><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hyperlink" Target="https://www.bbc.co.uk/bitesize/topics/ztgw2hv/articles/znnhp4j#z3m6hcw" TargetMode="External"/><Relationship Id="rId2" Type="http://schemas.openxmlformats.org/officeDocument/2006/relationships/image" Target="../media/image18.png"/><Relationship Id="rId1" Type="http://schemas.openxmlformats.org/officeDocument/2006/relationships/slideLayout" Target="../slideLayouts/slideLayout14.xml"/><Relationship Id="rId4" Type="http://schemas.openxmlformats.org/officeDocument/2006/relationships/image" Target="../media/image19.jpeg"/></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170.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2.png"/><Relationship Id="rId1" Type="http://schemas.openxmlformats.org/officeDocument/2006/relationships/slideLayout" Target="../slideLayouts/slideLayout14.xml"/><Relationship Id="rId4" Type="http://schemas.openxmlformats.org/officeDocument/2006/relationships/image" Target="../media/image21.png"/></Relationships>
</file>

<file path=ppt/slides/_rels/slide4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0.xml"/></Relationships>
</file>

<file path=ppt/slides/_rels/slide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284286/reading_for_pleasure.pdf" TargetMode="External"/><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png"/><Relationship Id="rId1" Type="http://schemas.openxmlformats.org/officeDocument/2006/relationships/slideLayout" Target="../slideLayouts/slideLayout14.xml"/><Relationship Id="rId4" Type="http://schemas.openxmlformats.org/officeDocument/2006/relationships/image" Target="../media/image26.jpeg"/></Relationships>
</file>

<file path=ppt/slides/_rels/slide5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220.png"/><Relationship Id="rId2" Type="http://schemas.openxmlformats.org/officeDocument/2006/relationships/image" Target="../media/image2.png"/><Relationship Id="rId1" Type="http://schemas.openxmlformats.org/officeDocument/2006/relationships/slideLayout" Target="../slideLayouts/slideLayout13.xml"/><Relationship Id="rId5" Type="http://schemas.openxmlformats.org/officeDocument/2006/relationships/image" Target="../media/image28.png"/><Relationship Id="rId4" Type="http://schemas.openxmlformats.org/officeDocument/2006/relationships/image" Target="../media/image27.png"/></Relationships>
</file>

<file path=ppt/slides/_rels/slide5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png"/><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0.xml"/></Relationships>
</file>

<file path=ppt/slides/_rels/slide6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6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6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3.xml"/></Relationships>
</file>

<file path=ppt/slides/_rels/slide6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64.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284286/reading_for_pleasure.pdf" TargetMode="External"/><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33.jpeg"/></Relationships>
</file>

<file path=ppt/slides/_rels/slide6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2.png"/><Relationship Id="rId1" Type="http://schemas.openxmlformats.org/officeDocument/2006/relationships/slideLayout" Target="../slideLayouts/slideLayout14.xml"/><Relationship Id="rId4" Type="http://schemas.openxmlformats.org/officeDocument/2006/relationships/image" Target="../media/image35.jpeg"/></Relationships>
</file>

<file path=ppt/slides/_rels/slide6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2.png"/><Relationship Id="rId1" Type="http://schemas.openxmlformats.org/officeDocument/2006/relationships/slideLayout" Target="../slideLayouts/slideLayout13.xml"/><Relationship Id="rId4" Type="http://schemas.openxmlformats.org/officeDocument/2006/relationships/image" Target="../media/image37.png"/></Relationships>
</file>

<file path=ppt/slides/_rels/slide6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2.png"/><Relationship Id="rId1" Type="http://schemas.openxmlformats.org/officeDocument/2006/relationships/slideLayout" Target="../slideLayouts/slideLayout13.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6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0.xml.rels><?xml version="1.0" encoding="UTF-8" standalone="yes"?>
<Relationships xmlns="http://schemas.openxmlformats.org/package/2006/relationships"><Relationship Id="rId3" Type="http://schemas.openxmlformats.org/officeDocument/2006/relationships/hyperlink" Target="https://saintjamesschoolco-my.sharepoint.com/:b:/g/personal/david_rose_saintjamesschool_co_uk/Eaf7SXhG895MutIxIMrwveUBOE6jnrXKmyqGUtbuIGxquQ?e=jDVI8D" TargetMode="External"/><Relationship Id="rId2" Type="http://schemas.openxmlformats.org/officeDocument/2006/relationships/image" Target="../media/image42.png"/><Relationship Id="rId1" Type="http://schemas.openxmlformats.org/officeDocument/2006/relationships/slideLayout" Target="../slideLayouts/slideLayout14.xml"/><Relationship Id="rId6" Type="http://schemas.openxmlformats.org/officeDocument/2006/relationships/image" Target="../media/image45.jpeg"/><Relationship Id="rId5" Type="http://schemas.openxmlformats.org/officeDocument/2006/relationships/image" Target="../media/image44.png"/><Relationship Id="rId4" Type="http://schemas.openxmlformats.org/officeDocument/2006/relationships/image" Target="../media/image43.png"/></Relationships>
</file>

<file path=ppt/slides/_rels/slide7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7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7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0.xml"/></Relationships>
</file>

<file path=ppt/slides/_rels/slide7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75.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7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3.xml"/></Relationships>
</file>

<file path=ppt/slides/_rels/slide7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78.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284286/reading_for_pleasure.pdf" TargetMode="External"/><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9.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png"/><Relationship Id="rId1" Type="http://schemas.openxmlformats.org/officeDocument/2006/relationships/slideLayout" Target="../slideLayouts/slideLayout14.xml"/></Relationships>
</file>

<file path=ppt/slides/_rels/slide80.xml.rels><?xml version="1.0" encoding="UTF-8" standalone="yes"?>
<Relationships xmlns="http://schemas.openxmlformats.org/package/2006/relationships"><Relationship Id="rId3" Type="http://schemas.openxmlformats.org/officeDocument/2006/relationships/hyperlink" Target="https://www.bbc.co.uk/bitesize/topics/zcyx2v4/articles/zcg66g8)" TargetMode="External"/><Relationship Id="rId2" Type="http://schemas.openxmlformats.org/officeDocument/2006/relationships/image" Target="../media/image2.png"/><Relationship Id="rId1" Type="http://schemas.openxmlformats.org/officeDocument/2006/relationships/slideLayout" Target="../slideLayouts/slideLayout13.xml"/><Relationship Id="rId5" Type="http://schemas.openxmlformats.org/officeDocument/2006/relationships/image" Target="../media/image50.png"/><Relationship Id="rId4" Type="http://schemas.openxmlformats.org/officeDocument/2006/relationships/image" Target="../media/image36.png"/></Relationships>
</file>

<file path=ppt/slides/_rels/slide8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8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8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4.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png"/><Relationship Id="rId1" Type="http://schemas.openxmlformats.org/officeDocument/2006/relationships/slideLayout" Target="../slideLayouts/slideLayout14.xml"/><Relationship Id="rId4" Type="http://schemas.openxmlformats.org/officeDocument/2006/relationships/image" Target="../media/image54.jpeg"/></Relationships>
</file>

<file path=ppt/slides/_rels/slide8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8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8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0.xml"/></Relationships>
</file>

<file path=ppt/slides/_rels/slide8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89.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90.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3.xml"/></Relationships>
</file>

<file path=ppt/slides/_rels/slide9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2.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284286/reading_for_pleasure.pdf" TargetMode="External"/><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3.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png"/><Relationship Id="rId1" Type="http://schemas.openxmlformats.org/officeDocument/2006/relationships/slideLayout" Target="../slideLayouts/slideLayout14.xml"/><Relationship Id="rId4" Type="http://schemas.openxmlformats.org/officeDocument/2006/relationships/image" Target="../media/image59.png"/></Relationships>
</file>

<file path=ppt/slides/_rels/slide9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2.png"/><Relationship Id="rId1" Type="http://schemas.openxmlformats.org/officeDocument/2006/relationships/slideLayout" Target="../slideLayouts/slideLayout13.xml"/><Relationship Id="rId4" Type="http://schemas.openxmlformats.org/officeDocument/2006/relationships/image" Target="../media/image50.png"/></Relationships>
</file>

<file path=ppt/slides/_rels/slide9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96.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9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8.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png"/><Relationship Id="rId1" Type="http://schemas.openxmlformats.org/officeDocument/2006/relationships/slideLayout" Target="../slideLayouts/slideLayout14.xml"/><Relationship Id="rId5" Type="http://schemas.openxmlformats.org/officeDocument/2006/relationships/image" Target="../media/image64.jpeg"/><Relationship Id="rId4" Type="http://schemas.openxmlformats.org/officeDocument/2006/relationships/image" Target="../media/image63.png"/></Relationships>
</file>

<file path=ppt/slides/_rels/slide99.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0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0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D04B129-F6FF-BC39-152F-B9FE6D710311}"/>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a:stretch>
            <a:fillRect/>
          </a:stretch>
        </p:blipFill>
        <p:spPr bwMode="auto">
          <a:xfrm>
            <a:off x="877449" y="396580"/>
            <a:ext cx="5103099" cy="476888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A8E3E77D-B077-A654-F534-EF5EBAEBDFC0}"/>
              </a:ext>
            </a:extLst>
          </p:cNvPr>
          <p:cNvSpPr/>
          <p:nvPr/>
        </p:nvSpPr>
        <p:spPr>
          <a:xfrm>
            <a:off x="161340" y="5631382"/>
            <a:ext cx="6535321" cy="3878039"/>
          </a:xfrm>
          <a:prstGeom prst="rect">
            <a:avLst/>
          </a:prstGeom>
        </p:spPr>
        <p:style>
          <a:lnRef idx="2">
            <a:schemeClr val="dk1"/>
          </a:lnRef>
          <a:fillRef idx="1">
            <a:schemeClr val="lt1"/>
          </a:fillRef>
          <a:effectRef idx="0">
            <a:schemeClr val="dk1"/>
          </a:effectRef>
          <a:fontRef idx="minor">
            <a:schemeClr val="dk1"/>
          </a:fontRef>
        </p:style>
        <p:txBody>
          <a:bodyPr lIns="91441" tIns="45720" rIns="91441" bIns="45720" rtlCol="0" anchor="ctr"/>
          <a:lstStyle/>
          <a:p>
            <a:pPr algn="ctr"/>
            <a:r>
              <a:rPr lang="en-GB" sz="4000" b="1" dirty="0">
                <a:cs typeface="Calibri"/>
              </a:rPr>
              <a:t>St. James' School Homework Booklet</a:t>
            </a:r>
          </a:p>
          <a:p>
            <a:pPr algn="ctr"/>
            <a:endParaRPr lang="en-GB" sz="4000" b="1">
              <a:cs typeface="Calibri"/>
            </a:endParaRPr>
          </a:p>
          <a:p>
            <a:pPr algn="ctr"/>
            <a:r>
              <a:rPr lang="en-GB" sz="4000" b="1" dirty="0">
                <a:cs typeface="Calibri"/>
              </a:rPr>
              <a:t>Year 7</a:t>
            </a:r>
          </a:p>
          <a:p>
            <a:pPr algn="ctr"/>
            <a:endParaRPr lang="en-GB" sz="4000" b="1">
              <a:cs typeface="Calibri"/>
            </a:endParaRPr>
          </a:p>
          <a:p>
            <a:pPr algn="ctr"/>
            <a:r>
              <a:rPr lang="en-GB" sz="4000" b="1" dirty="0">
                <a:ea typeface="+mn-lt"/>
                <a:cs typeface="+mn-lt"/>
              </a:rPr>
              <a:t>Lent Term HT4</a:t>
            </a:r>
            <a:endParaRPr lang="en-GB" sz="4000" b="1" dirty="0">
              <a:cs typeface="Calibri"/>
            </a:endParaRPr>
          </a:p>
        </p:txBody>
      </p:sp>
      <p:sp>
        <p:nvSpPr>
          <p:cNvPr id="7" name="TextBox 6">
            <a:extLst>
              <a:ext uri="{FF2B5EF4-FFF2-40B4-BE49-F238E27FC236}">
                <a16:creationId xmlns:a16="http://schemas.microsoft.com/office/drawing/2014/main" id="{BE086DEF-EF68-DDCF-1837-C2A5BB472124}"/>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spTree>
    <p:extLst>
      <p:ext uri="{BB962C8B-B14F-4D97-AF65-F5344CB8AC3E}">
        <p14:creationId xmlns:p14="http://schemas.microsoft.com/office/powerpoint/2010/main" val="21998747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706168"/>
            <a:ext cx="5375191" cy="45498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750" b="1"/>
              <a:t>My Timetable at St. James’ School</a:t>
            </a: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84B39017-2741-CD8E-77DE-4E563E4C864D}"/>
              </a:ext>
            </a:extLst>
          </p:cNvPr>
          <p:cNvGraphicFramePr>
            <a:graphicFrameLocks noGrp="1"/>
          </p:cNvGraphicFramePr>
          <p:nvPr>
            <p:extLst>
              <p:ext uri="{D42A27DB-BD31-4B8C-83A1-F6EECF244321}">
                <p14:modId xmlns:p14="http://schemas.microsoft.com/office/powerpoint/2010/main" val="3007588855"/>
              </p:ext>
            </p:extLst>
          </p:nvPr>
        </p:nvGraphicFramePr>
        <p:xfrm>
          <a:off x="135922" y="1295400"/>
          <a:ext cx="6561440" cy="8205474"/>
        </p:xfrm>
        <a:graphic>
          <a:graphicData uri="http://schemas.openxmlformats.org/drawingml/2006/table">
            <a:tbl>
              <a:tblPr firstRow="1" bandRow="1">
                <a:tableStyleId>{5940675A-B579-460E-94D1-54222C63F5DA}</a:tableStyleId>
              </a:tblPr>
              <a:tblGrid>
                <a:gridCol w="656144">
                  <a:extLst>
                    <a:ext uri="{9D8B030D-6E8A-4147-A177-3AD203B41FA5}">
                      <a16:colId xmlns:a16="http://schemas.microsoft.com/office/drawing/2014/main" val="2342240986"/>
                    </a:ext>
                  </a:extLst>
                </a:gridCol>
                <a:gridCol w="656144">
                  <a:extLst>
                    <a:ext uri="{9D8B030D-6E8A-4147-A177-3AD203B41FA5}">
                      <a16:colId xmlns:a16="http://schemas.microsoft.com/office/drawing/2014/main" val="3569857829"/>
                    </a:ext>
                  </a:extLst>
                </a:gridCol>
                <a:gridCol w="656144">
                  <a:extLst>
                    <a:ext uri="{9D8B030D-6E8A-4147-A177-3AD203B41FA5}">
                      <a16:colId xmlns:a16="http://schemas.microsoft.com/office/drawing/2014/main" val="599650302"/>
                    </a:ext>
                  </a:extLst>
                </a:gridCol>
                <a:gridCol w="656144">
                  <a:extLst>
                    <a:ext uri="{9D8B030D-6E8A-4147-A177-3AD203B41FA5}">
                      <a16:colId xmlns:a16="http://schemas.microsoft.com/office/drawing/2014/main" val="2734311533"/>
                    </a:ext>
                  </a:extLst>
                </a:gridCol>
                <a:gridCol w="656144">
                  <a:extLst>
                    <a:ext uri="{9D8B030D-6E8A-4147-A177-3AD203B41FA5}">
                      <a16:colId xmlns:a16="http://schemas.microsoft.com/office/drawing/2014/main" val="3568094449"/>
                    </a:ext>
                  </a:extLst>
                </a:gridCol>
                <a:gridCol w="656144">
                  <a:extLst>
                    <a:ext uri="{9D8B030D-6E8A-4147-A177-3AD203B41FA5}">
                      <a16:colId xmlns:a16="http://schemas.microsoft.com/office/drawing/2014/main" val="3716248270"/>
                    </a:ext>
                  </a:extLst>
                </a:gridCol>
                <a:gridCol w="656144">
                  <a:extLst>
                    <a:ext uri="{9D8B030D-6E8A-4147-A177-3AD203B41FA5}">
                      <a16:colId xmlns:a16="http://schemas.microsoft.com/office/drawing/2014/main" val="4030221025"/>
                    </a:ext>
                  </a:extLst>
                </a:gridCol>
                <a:gridCol w="656144">
                  <a:extLst>
                    <a:ext uri="{9D8B030D-6E8A-4147-A177-3AD203B41FA5}">
                      <a16:colId xmlns:a16="http://schemas.microsoft.com/office/drawing/2014/main" val="2357833299"/>
                    </a:ext>
                  </a:extLst>
                </a:gridCol>
                <a:gridCol w="656144">
                  <a:extLst>
                    <a:ext uri="{9D8B030D-6E8A-4147-A177-3AD203B41FA5}">
                      <a16:colId xmlns:a16="http://schemas.microsoft.com/office/drawing/2014/main" val="584063159"/>
                    </a:ext>
                  </a:extLst>
                </a:gridCol>
                <a:gridCol w="656144">
                  <a:extLst>
                    <a:ext uri="{9D8B030D-6E8A-4147-A177-3AD203B41FA5}">
                      <a16:colId xmlns:a16="http://schemas.microsoft.com/office/drawing/2014/main" val="2078554411"/>
                    </a:ext>
                  </a:extLst>
                </a:gridCol>
              </a:tblGrid>
              <a:tr h="1367579">
                <a:tc>
                  <a:txBody>
                    <a:bodyPr/>
                    <a:lstStyle/>
                    <a:p>
                      <a:pPr algn="ctr"/>
                      <a:r>
                        <a:rPr lang="en-GB" sz="1800" b="1"/>
                        <a:t>Friday</a:t>
                      </a:r>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extLst>
                  <a:ext uri="{0D108BD9-81ED-4DB2-BD59-A6C34878D82A}">
                    <a16:rowId xmlns:a16="http://schemas.microsoft.com/office/drawing/2014/main" val="1087635756"/>
                  </a:ext>
                </a:extLst>
              </a:tr>
              <a:tr h="1367579">
                <a:tc>
                  <a:txBody>
                    <a:bodyPr/>
                    <a:lstStyle/>
                    <a:p>
                      <a:pPr algn="ctr"/>
                      <a:r>
                        <a:rPr lang="en-GB" sz="1800" b="1"/>
                        <a:t>Thursday</a:t>
                      </a:r>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extLst>
                  <a:ext uri="{0D108BD9-81ED-4DB2-BD59-A6C34878D82A}">
                    <a16:rowId xmlns:a16="http://schemas.microsoft.com/office/drawing/2014/main" val="3201930349"/>
                  </a:ext>
                </a:extLst>
              </a:tr>
              <a:tr h="1367579">
                <a:tc>
                  <a:txBody>
                    <a:bodyPr/>
                    <a:lstStyle/>
                    <a:p>
                      <a:pPr algn="ctr"/>
                      <a:r>
                        <a:rPr lang="en-GB" sz="1800" b="1"/>
                        <a:t>Wednesday</a:t>
                      </a:r>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extLst>
                  <a:ext uri="{0D108BD9-81ED-4DB2-BD59-A6C34878D82A}">
                    <a16:rowId xmlns:a16="http://schemas.microsoft.com/office/drawing/2014/main" val="1039259125"/>
                  </a:ext>
                </a:extLst>
              </a:tr>
              <a:tr h="1367579">
                <a:tc>
                  <a:txBody>
                    <a:bodyPr/>
                    <a:lstStyle/>
                    <a:p>
                      <a:pPr algn="ctr"/>
                      <a:r>
                        <a:rPr lang="en-GB" sz="1800" b="1"/>
                        <a:t>Tuesday</a:t>
                      </a:r>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extLst>
                  <a:ext uri="{0D108BD9-81ED-4DB2-BD59-A6C34878D82A}">
                    <a16:rowId xmlns:a16="http://schemas.microsoft.com/office/drawing/2014/main" val="3175105193"/>
                  </a:ext>
                </a:extLst>
              </a:tr>
              <a:tr h="1367579">
                <a:tc>
                  <a:txBody>
                    <a:bodyPr/>
                    <a:lstStyle/>
                    <a:p>
                      <a:pPr algn="ctr"/>
                      <a:r>
                        <a:rPr lang="en-GB" sz="1800" b="1"/>
                        <a:t>Monday</a:t>
                      </a:r>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tc>
                  <a:txBody>
                    <a:bodyPr/>
                    <a:lstStyle/>
                    <a:p>
                      <a:pPr algn="ctr"/>
                      <a:endParaRPr lang="en-GB" b="1"/>
                    </a:p>
                  </a:txBody>
                  <a:tcPr vert="vert270" anchor="ctr"/>
                </a:tc>
                <a:extLst>
                  <a:ext uri="{0D108BD9-81ED-4DB2-BD59-A6C34878D82A}">
                    <a16:rowId xmlns:a16="http://schemas.microsoft.com/office/drawing/2014/main" val="1876026194"/>
                  </a:ext>
                </a:extLst>
              </a:tr>
              <a:tr h="1367579">
                <a:tc>
                  <a:txBody>
                    <a:bodyPr/>
                    <a:lstStyle/>
                    <a:p>
                      <a:pPr algn="ctr"/>
                      <a:endParaRPr lang="en-GB" b="1"/>
                    </a:p>
                  </a:txBody>
                  <a:tcPr vert="vert270" anchor="ctr"/>
                </a:tc>
                <a:tc>
                  <a:txBody>
                    <a:bodyPr/>
                    <a:lstStyle/>
                    <a:p>
                      <a:pPr algn="ctr"/>
                      <a:r>
                        <a:rPr lang="en-GB" sz="1600" b="1"/>
                        <a:t>Tutorial</a:t>
                      </a:r>
                    </a:p>
                    <a:p>
                      <a:pPr algn="ctr"/>
                      <a:r>
                        <a:rPr lang="en-GB" sz="1600" b="1"/>
                        <a:t>(8.40-8.50)</a:t>
                      </a:r>
                    </a:p>
                  </a:txBody>
                  <a:tcPr vert="vert270" anchor="ctr"/>
                </a:tc>
                <a:tc>
                  <a:txBody>
                    <a:bodyPr/>
                    <a:lstStyle/>
                    <a:p>
                      <a:pPr algn="ctr"/>
                      <a:r>
                        <a:rPr lang="en-GB" sz="1600" b="1"/>
                        <a:t>Tutorial Lesson</a:t>
                      </a:r>
                    </a:p>
                    <a:p>
                      <a:pPr algn="ctr"/>
                      <a:r>
                        <a:rPr lang="en-GB" sz="1600" b="1"/>
                        <a:t>(8.50-9.20)</a:t>
                      </a:r>
                    </a:p>
                  </a:txBody>
                  <a:tcPr vert="vert270" anchor="ctr"/>
                </a:tc>
                <a:tc>
                  <a:txBody>
                    <a:bodyPr/>
                    <a:lstStyle/>
                    <a:p>
                      <a:pPr algn="ctr"/>
                      <a:r>
                        <a:rPr lang="en-GB" sz="1600" b="1"/>
                        <a:t>Lesson 1</a:t>
                      </a:r>
                    </a:p>
                    <a:p>
                      <a:pPr algn="ctr"/>
                      <a:r>
                        <a:rPr lang="en-GB" sz="1600" b="1"/>
                        <a:t>(9.20-10.10)</a:t>
                      </a:r>
                    </a:p>
                  </a:txBody>
                  <a:tcPr vert="vert270" anchor="ctr"/>
                </a:tc>
                <a:tc>
                  <a:txBody>
                    <a:bodyPr/>
                    <a:lstStyle/>
                    <a:p>
                      <a:pPr algn="ctr"/>
                      <a:r>
                        <a:rPr lang="en-GB" sz="1600" b="1"/>
                        <a:t>Lesson 2</a:t>
                      </a:r>
                    </a:p>
                    <a:p>
                      <a:pPr algn="ctr"/>
                      <a:r>
                        <a:rPr lang="en-GB" sz="1600" b="1"/>
                        <a:t>(10.10-11.00)</a:t>
                      </a:r>
                    </a:p>
                  </a:txBody>
                  <a:tcPr vert="vert270" anchor="ctr"/>
                </a:tc>
                <a:tc>
                  <a:txBody>
                    <a:bodyPr/>
                    <a:lstStyle/>
                    <a:p>
                      <a:pPr algn="ctr"/>
                      <a:r>
                        <a:rPr lang="en-GB" sz="1600" b="1"/>
                        <a:t>Lesson 3</a:t>
                      </a:r>
                    </a:p>
                    <a:p>
                      <a:pPr algn="ctr"/>
                      <a:r>
                        <a:rPr lang="en-GB" sz="1600" b="1"/>
                        <a:t>(11.20-12.10)</a:t>
                      </a:r>
                    </a:p>
                  </a:txBody>
                  <a:tcPr vert="vert270" anchor="ctr"/>
                </a:tc>
                <a:tc>
                  <a:txBody>
                    <a:bodyPr/>
                    <a:lstStyle/>
                    <a:p>
                      <a:pPr algn="ctr"/>
                      <a:r>
                        <a:rPr lang="en-GB" sz="1600" b="1"/>
                        <a:t>Lesson 4</a:t>
                      </a:r>
                    </a:p>
                    <a:p>
                      <a:pPr algn="ctr"/>
                      <a:r>
                        <a:rPr lang="en-GB" sz="1600" b="1"/>
                        <a:t>(12.10-13.00)</a:t>
                      </a:r>
                    </a:p>
                  </a:txBody>
                  <a:tcPr vert="vert270" anchor="ctr"/>
                </a:tc>
                <a:tc>
                  <a:txBody>
                    <a:bodyPr/>
                    <a:lstStyle/>
                    <a:p>
                      <a:pPr algn="ctr"/>
                      <a:r>
                        <a:rPr lang="en-GB" sz="1600" b="1"/>
                        <a:t>Extracurricular</a:t>
                      </a:r>
                    </a:p>
                    <a:p>
                      <a:pPr algn="ctr"/>
                      <a:r>
                        <a:rPr lang="en-GB" sz="1600" b="1"/>
                        <a:t>(13.40-14.10)</a:t>
                      </a:r>
                    </a:p>
                  </a:txBody>
                  <a:tcPr vert="vert270" anchor="ctr"/>
                </a:tc>
                <a:tc>
                  <a:txBody>
                    <a:bodyPr/>
                    <a:lstStyle/>
                    <a:p>
                      <a:pPr algn="ctr"/>
                      <a:r>
                        <a:rPr lang="en-GB" sz="1600" b="1"/>
                        <a:t>Lesson 5</a:t>
                      </a:r>
                    </a:p>
                    <a:p>
                      <a:pPr algn="ctr"/>
                      <a:r>
                        <a:rPr lang="en-GB" sz="1600" b="1"/>
                        <a:t>(14.10-15.05)</a:t>
                      </a:r>
                    </a:p>
                  </a:txBody>
                  <a:tcPr vert="vert270" anchor="ctr"/>
                </a:tc>
                <a:tc>
                  <a:txBody>
                    <a:bodyPr/>
                    <a:lstStyle/>
                    <a:p>
                      <a:pPr algn="ctr"/>
                      <a:r>
                        <a:rPr lang="en-GB" sz="1600" b="1"/>
                        <a:t>Lesson 6</a:t>
                      </a:r>
                    </a:p>
                    <a:p>
                      <a:pPr algn="ctr"/>
                      <a:r>
                        <a:rPr lang="en-GB" sz="1600" b="1"/>
                        <a:t>(15.05-16.00)</a:t>
                      </a:r>
                    </a:p>
                  </a:txBody>
                  <a:tcPr vert="vert270" anchor="ctr"/>
                </a:tc>
                <a:extLst>
                  <a:ext uri="{0D108BD9-81ED-4DB2-BD59-A6C34878D82A}">
                    <a16:rowId xmlns:a16="http://schemas.microsoft.com/office/drawing/2014/main" val="1317708685"/>
                  </a:ext>
                </a:extLst>
              </a:tr>
            </a:tbl>
          </a:graphicData>
        </a:graphic>
      </p:graphicFrame>
      <p:sp>
        <p:nvSpPr>
          <p:cNvPr id="3" name="Rectangle 2">
            <a:extLst>
              <a:ext uri="{FF2B5EF4-FFF2-40B4-BE49-F238E27FC236}">
                <a16:creationId xmlns:a16="http://schemas.microsoft.com/office/drawing/2014/main" id="{F5631AD3-E060-2D60-90E3-F10B44D457CD}"/>
              </a:ext>
            </a:extLst>
          </p:cNvPr>
          <p:cNvSpPr/>
          <p:nvPr/>
        </p:nvSpPr>
        <p:spPr>
          <a:xfrm>
            <a:off x="135875" y="126086"/>
            <a:ext cx="5375191" cy="45498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2750" b="1">
                <a:cs typeface="Calibri"/>
              </a:rPr>
              <a:t>Name - </a:t>
            </a:r>
          </a:p>
        </p:txBody>
      </p:sp>
    </p:spTree>
    <p:extLst>
      <p:ext uri="{BB962C8B-B14F-4D97-AF65-F5344CB8AC3E}">
        <p14:creationId xmlns:p14="http://schemas.microsoft.com/office/powerpoint/2010/main" val="5021035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B46E0B21-6802-3C19-68C4-91B29CEB54A6}"/>
              </a:ext>
            </a:extLst>
          </p:cNvPr>
          <p:cNvGraphicFramePr>
            <a:graphicFrameLocks noGrp="1"/>
          </p:cNvGraphicFramePr>
          <p:nvPr>
            <p:extLst>
              <p:ext uri="{D42A27DB-BD31-4B8C-83A1-F6EECF244321}">
                <p14:modId xmlns:p14="http://schemas.microsoft.com/office/powerpoint/2010/main" val="403608375"/>
              </p:ext>
            </p:extLst>
          </p:nvPr>
        </p:nvGraphicFramePr>
        <p:xfrm>
          <a:off x="148280" y="5669736"/>
          <a:ext cx="6596575" cy="3831139"/>
        </p:xfrm>
        <a:graphic>
          <a:graphicData uri="http://schemas.openxmlformats.org/drawingml/2006/table">
            <a:tbl>
              <a:tblPr/>
              <a:tblGrid>
                <a:gridCol w="1319315">
                  <a:extLst>
                    <a:ext uri="{9D8B030D-6E8A-4147-A177-3AD203B41FA5}">
                      <a16:colId xmlns:a16="http://schemas.microsoft.com/office/drawing/2014/main" val="464164925"/>
                    </a:ext>
                  </a:extLst>
                </a:gridCol>
                <a:gridCol w="1319315">
                  <a:extLst>
                    <a:ext uri="{9D8B030D-6E8A-4147-A177-3AD203B41FA5}">
                      <a16:colId xmlns:a16="http://schemas.microsoft.com/office/drawing/2014/main" val="2260795265"/>
                    </a:ext>
                  </a:extLst>
                </a:gridCol>
                <a:gridCol w="1319315">
                  <a:extLst>
                    <a:ext uri="{9D8B030D-6E8A-4147-A177-3AD203B41FA5}">
                      <a16:colId xmlns:a16="http://schemas.microsoft.com/office/drawing/2014/main" val="4152418449"/>
                    </a:ext>
                  </a:extLst>
                </a:gridCol>
                <a:gridCol w="1319315">
                  <a:extLst>
                    <a:ext uri="{9D8B030D-6E8A-4147-A177-3AD203B41FA5}">
                      <a16:colId xmlns:a16="http://schemas.microsoft.com/office/drawing/2014/main" val="1282937649"/>
                    </a:ext>
                  </a:extLst>
                </a:gridCol>
                <a:gridCol w="1319315">
                  <a:extLst>
                    <a:ext uri="{9D8B030D-6E8A-4147-A177-3AD203B41FA5}">
                      <a16:colId xmlns:a16="http://schemas.microsoft.com/office/drawing/2014/main" val="888002402"/>
                    </a:ext>
                  </a:extLst>
                </a:gridCol>
              </a:tblGrid>
              <a:tr h="450722">
                <a:tc gridSpan="5">
                  <a:txBody>
                    <a:bodyPr/>
                    <a:lstStyle/>
                    <a:p>
                      <a:pPr marL="0" marR="0" lvl="0" indent="0" algn="ctr" defTabSz="685771" rtl="0" eaLnBrk="1" fontAlgn="base" latinLnBrk="0" hangingPunct="1">
                        <a:lnSpc>
                          <a:spcPct val="100000"/>
                        </a:lnSpc>
                        <a:spcBef>
                          <a:spcPts val="0"/>
                        </a:spcBef>
                        <a:spcAft>
                          <a:spcPts val="0"/>
                        </a:spcAft>
                        <a:buClrTx/>
                        <a:buSzTx/>
                        <a:buFontTx/>
                        <a:buNone/>
                        <a:tabLst/>
                        <a:defRPr/>
                      </a:pPr>
                      <a:r>
                        <a:rPr lang="en-GB" sz="1800" b="1" u="sng"/>
                        <a:t>Year 7 Homework Timetable</a:t>
                      </a:r>
                    </a:p>
                  </a:txBody>
                  <a:tcPr marL="91441" marR="91441"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pPr algn="ctr" fontAlgn="base"/>
                      <a:endParaRPr lang="en-US" sz="18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pPr algn="ctr" fontAlgn="base"/>
                      <a:endParaRPr lang="en-US" sz="18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pPr algn="ctr" fontAlgn="base"/>
                      <a:endParaRPr lang="en-US" sz="18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pPr algn="ctr" fontAlgn="base"/>
                      <a:endParaRPr lang="en-US" sz="18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07845533"/>
                  </a:ext>
                </a:extLst>
              </a:tr>
              <a:tr h="450722">
                <a:tc>
                  <a:txBody>
                    <a:bodyPr/>
                    <a:lstStyle/>
                    <a:p>
                      <a:pPr algn="ctr" fontAlgn="base"/>
                      <a:r>
                        <a:rPr lang="en-US" sz="1800" b="1" i="0">
                          <a:solidFill>
                            <a:srgbClr val="000000"/>
                          </a:solidFill>
                          <a:effectLst/>
                          <a:latin typeface="Calibri" panose="020F0502020204030204" pitchFamily="34" charset="0"/>
                        </a:rPr>
                        <a:t>Monday​</a:t>
                      </a:r>
                      <a:endParaRPr lang="en-US" sz="1800" b="1" i="0">
                        <a:solidFill>
                          <a:srgbClr val="000000"/>
                        </a:solidFill>
                        <a:effectLst/>
                      </a:endParaRPr>
                    </a:p>
                  </a:txBody>
                  <a:tcPr marL="91441" marR="91441" anchor="ctr">
                    <a:lnL w="381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r>
                        <a:rPr lang="en-US" sz="1800" b="1" i="0">
                          <a:solidFill>
                            <a:srgbClr val="000000"/>
                          </a:solidFill>
                          <a:effectLst/>
                          <a:latin typeface="Calibri" panose="020F0502020204030204" pitchFamily="34" charset="0"/>
                        </a:rPr>
                        <a:t>Tuesday​</a:t>
                      </a:r>
                      <a:endParaRPr lang="en-US" sz="18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r>
                        <a:rPr lang="en-US" sz="1800" b="1" i="0">
                          <a:solidFill>
                            <a:srgbClr val="000000"/>
                          </a:solidFill>
                          <a:effectLst/>
                          <a:latin typeface="Calibri"/>
                        </a:rPr>
                        <a:t>Wednesday​</a:t>
                      </a: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r>
                        <a:rPr lang="en-US" sz="1800" b="1" i="0">
                          <a:solidFill>
                            <a:srgbClr val="000000"/>
                          </a:solidFill>
                          <a:effectLst/>
                          <a:latin typeface="Calibri"/>
                        </a:rPr>
                        <a:t>Thursday​</a:t>
                      </a: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r>
                        <a:rPr lang="en-US" sz="1800" b="1" i="0">
                          <a:solidFill>
                            <a:srgbClr val="000000"/>
                          </a:solidFill>
                          <a:effectLst/>
                          <a:latin typeface="Calibri" panose="020F0502020204030204" pitchFamily="34" charset="0"/>
                        </a:rPr>
                        <a:t>Friday​</a:t>
                      </a:r>
                      <a:endParaRPr lang="en-US" sz="18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71715398"/>
                  </a:ext>
                </a:extLst>
              </a:tr>
              <a:tr h="976565">
                <a:tc>
                  <a:txBody>
                    <a:bodyPr/>
                    <a:lstStyle/>
                    <a:p>
                      <a:pPr algn="ctr" fontAlgn="base"/>
                      <a:endParaRPr lang="en-US" sz="1300" b="1" i="0">
                        <a:solidFill>
                          <a:srgbClr val="000000"/>
                        </a:solidFill>
                        <a:effectLst/>
                        <a:latin typeface="Calibri"/>
                      </a:endParaRPr>
                    </a:p>
                  </a:txBody>
                  <a:tcPr marL="91441" marR="91441" anchor="ctr">
                    <a:lnL w="381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endParaRPr lang="en-US" sz="1300" b="1" i="0">
                        <a:solidFill>
                          <a:srgbClr val="000000"/>
                        </a:solidFill>
                        <a:effectLst/>
                        <a:latin typeface="Calibri"/>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endParaRPr lang="en-US" sz="13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endParaRPr lang="en-US" sz="1300" b="1" i="0">
                        <a:solidFill>
                          <a:srgbClr val="000000"/>
                        </a:solidFill>
                        <a:effectLst/>
                        <a:latin typeface="Calibri"/>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endParaRPr lang="en-US" sz="13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09165960"/>
                  </a:ext>
                </a:extLst>
              </a:tr>
              <a:tr h="976565">
                <a:tc>
                  <a:txBody>
                    <a:bodyPr/>
                    <a:lstStyle/>
                    <a:p>
                      <a:pPr algn="ctr" fontAlgn="base"/>
                      <a:endParaRPr lang="en-US" sz="1300" b="1" i="0">
                        <a:solidFill>
                          <a:srgbClr val="000000"/>
                        </a:solidFill>
                        <a:effectLst/>
                        <a:latin typeface="Calibri"/>
                      </a:endParaRPr>
                    </a:p>
                  </a:txBody>
                  <a:tcPr marL="91441" marR="91441" anchor="ctr">
                    <a:lnL w="381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endParaRPr lang="en-US" sz="1700" b="1" i="0" u="none" strike="noStrike">
                        <a:solidFill>
                          <a:srgbClr val="000000"/>
                        </a:solidFill>
                        <a:effectLst/>
                        <a:latin typeface="Calibri"/>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endParaRPr lang="en-US" sz="13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endParaRPr lang="en-US" sz="13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pPr algn="ctr" fontAlgn="base"/>
                      <a:endParaRPr lang="en-US" sz="1300" b="1" i="0">
                        <a:solidFill>
                          <a:srgbClr val="000000"/>
                        </a:solidFill>
                        <a:effectLst/>
                      </a:endParaRPr>
                    </a:p>
                  </a:txBody>
                  <a:tcPr marL="91441" marR="91441" anchor="ctr">
                    <a:lnL w="190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73806340"/>
                  </a:ext>
                </a:extLst>
              </a:tr>
              <a:tr h="976565">
                <a:tc>
                  <a:txBody>
                    <a:bodyPr/>
                    <a:lstStyle/>
                    <a:p>
                      <a:pPr algn="ctr" fontAlgn="auto"/>
                      <a:endParaRPr lang="en-US" sz="1700" b="1" i="0">
                        <a:solidFill>
                          <a:srgbClr val="000000"/>
                        </a:solidFill>
                        <a:effectLst/>
                        <a:latin typeface="Calibri" panose="020F0502020204030204" pitchFamily="34" charset="0"/>
                      </a:endParaRPr>
                    </a:p>
                  </a:txBody>
                  <a:tcPr marL="91441" marR="91441" anchor="ctr">
                    <a:lnL w="381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ctr" fontAlgn="auto"/>
                      <a:endParaRPr lang="en-US" sz="1700" b="1" i="0">
                        <a:solidFill>
                          <a:srgbClr val="000000"/>
                        </a:solidFill>
                        <a:effectLst/>
                        <a:latin typeface="Calibri"/>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ctr" fontAlgn="base"/>
                      <a:endParaRPr lang="en-US" sz="1700" b="1" i="0">
                        <a:solidFill>
                          <a:srgbClr val="000000"/>
                        </a:solidFill>
                        <a:effectLst/>
                        <a:latin typeface="Calibri"/>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ctr" fontAlgn="base"/>
                      <a:endParaRPr lang="en-US" sz="1300" b="1" i="0">
                        <a:solidFill>
                          <a:srgbClr val="000000"/>
                        </a:solidFill>
                        <a:effectLst/>
                        <a:latin typeface="Calibri"/>
                      </a:endParaRPr>
                    </a:p>
                  </a:txBody>
                  <a:tcPr marL="91441" marR="91441"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algn="ctr" fontAlgn="base"/>
                      <a:endParaRPr lang="en-US" sz="1700" b="1" i="0">
                        <a:solidFill>
                          <a:srgbClr val="000000"/>
                        </a:solidFill>
                        <a:effectLst/>
                        <a:latin typeface="Calibri"/>
                      </a:endParaRPr>
                    </a:p>
                  </a:txBody>
                  <a:tcPr marL="91441" marR="91441" anchor="ctr">
                    <a:lnL w="190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64532243"/>
                  </a:ext>
                </a:extLst>
              </a:tr>
            </a:tbl>
          </a:graphicData>
        </a:graphic>
      </p:graphicFrame>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2799" b="1"/>
              <a:t>Homework at St. James’ School</a:t>
            </a:r>
          </a:p>
        </p:txBody>
      </p:sp>
      <p:sp>
        <p:nvSpPr>
          <p:cNvPr id="12" name="Rectangle 11">
            <a:extLst>
              <a:ext uri="{FF2B5EF4-FFF2-40B4-BE49-F238E27FC236}">
                <a16:creationId xmlns:a16="http://schemas.microsoft.com/office/drawing/2014/main" id="{77AA92F8-E329-95B5-13CB-520C7AFE7E70}"/>
              </a:ext>
            </a:extLst>
          </p:cNvPr>
          <p:cNvSpPr/>
          <p:nvPr/>
        </p:nvSpPr>
        <p:spPr>
          <a:xfrm>
            <a:off x="148280" y="1282701"/>
            <a:ext cx="6561438" cy="426548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l" rtl="0" fontAlgn="base"/>
            <a:r>
              <a:rPr lang="en-US" sz="1500" b="0" i="0">
                <a:solidFill>
                  <a:srgbClr val="000000"/>
                </a:solidFill>
                <a:effectLst/>
                <a:latin typeface="Calibri" panose="020F0502020204030204" pitchFamily="34" charset="0"/>
              </a:rPr>
              <a:t>Independent study is an essential part of the learning. Pupils will have homework set on a regular basis that is meaningful and appropriate. This must be clearly recorded in the planner with an appropriate deadline.   </a:t>
            </a:r>
            <a:endParaRPr lang="en-US" sz="1500" b="0" i="0">
              <a:solidFill>
                <a:srgbClr val="000000"/>
              </a:solidFill>
              <a:effectLst/>
              <a:latin typeface="Segoe UI" panose="020B0502040204020203" pitchFamily="34" charset="0"/>
            </a:endParaRPr>
          </a:p>
          <a:p>
            <a:pPr algn="l" rtl="0" fontAlgn="base"/>
            <a:r>
              <a:rPr lang="en-US" sz="1500" i="0">
                <a:solidFill>
                  <a:srgbClr val="000000"/>
                </a:solidFill>
                <a:effectLst/>
                <a:latin typeface="Calibri" panose="020F0502020204030204" pitchFamily="34" charset="0"/>
              </a:rPr>
              <a:t>Homework is set in order to, </a:t>
            </a:r>
            <a:r>
              <a:rPr lang="en-US" sz="1500">
                <a:solidFill>
                  <a:srgbClr val="000000"/>
                </a:solidFill>
                <a:latin typeface="Calibri" panose="020F0502020204030204" pitchFamily="34" charset="0"/>
              </a:rPr>
              <a:t>i</a:t>
            </a:r>
            <a:r>
              <a:rPr lang="en-US" sz="1500" b="0" i="0">
                <a:solidFill>
                  <a:srgbClr val="000000"/>
                </a:solidFill>
                <a:effectLst/>
                <a:latin typeface="Calibri" panose="020F0502020204030204" pitchFamily="34" charset="0"/>
              </a:rPr>
              <a:t>nvolve parents and guardians with learning, develop independent study skills which will allow pupils to achieve academic success, allow pupils to grow as independent and life-long learners through developing their confidence, motivation and self-discipline, reinforce, consolidate and/or extend what pupils know and can do in the classroom. </a:t>
            </a:r>
          </a:p>
          <a:p>
            <a:endParaRPr lang="en-US" sz="1500"/>
          </a:p>
          <a:p>
            <a:pPr algn="l" rtl="0" fontAlgn="base"/>
            <a:r>
              <a:rPr lang="en-US" sz="1500" b="1" i="0">
                <a:solidFill>
                  <a:srgbClr val="000000"/>
                </a:solidFill>
                <a:effectLst/>
                <a:latin typeface="Calibri" panose="020F0502020204030204" pitchFamily="34" charset="0"/>
              </a:rPr>
              <a:t>Regularity of Homework </a:t>
            </a:r>
            <a:r>
              <a:rPr lang="en-US" sz="1500" b="0" i="0">
                <a:solidFill>
                  <a:srgbClr val="000000"/>
                </a:solidFill>
                <a:effectLst/>
                <a:latin typeface="Calibri" panose="020F0502020204030204" pitchFamily="34" charset="0"/>
              </a:rPr>
              <a:t> </a:t>
            </a:r>
            <a:endParaRPr lang="en-US" sz="1500" b="0" i="0">
              <a:solidFill>
                <a:srgbClr val="000000"/>
              </a:solidFill>
              <a:effectLst/>
              <a:latin typeface="Segoe UI" panose="020B0502040204020203" pitchFamily="34" charset="0"/>
            </a:endParaRPr>
          </a:p>
          <a:p>
            <a:pPr algn="l" rtl="0" fontAlgn="base"/>
            <a:r>
              <a:rPr lang="en-US" sz="1500" b="0" i="0">
                <a:solidFill>
                  <a:srgbClr val="000000"/>
                </a:solidFill>
                <a:effectLst/>
                <a:latin typeface="Calibri" panose="020F0502020204030204" pitchFamily="34" charset="0"/>
              </a:rPr>
              <a:t>This will be dependent on curriculum time and the allocation for each subject as well as the age range of the pupils. Pupils will receive at least one piece of homework per subject per week. </a:t>
            </a:r>
          </a:p>
          <a:p>
            <a:pPr algn="l" rtl="0" fontAlgn="base"/>
            <a:endParaRPr lang="en-US" sz="1500" b="0" i="0">
              <a:solidFill>
                <a:srgbClr val="000000"/>
              </a:solidFill>
              <a:effectLst/>
              <a:latin typeface="Segoe UI" panose="020B0502040204020203" pitchFamily="34" charset="0"/>
            </a:endParaRPr>
          </a:p>
          <a:p>
            <a:pPr algn="l" rtl="0" fontAlgn="base"/>
            <a:r>
              <a:rPr lang="en-US" sz="1500" b="1" i="0">
                <a:solidFill>
                  <a:srgbClr val="000000"/>
                </a:solidFill>
                <a:effectLst/>
                <a:latin typeface="Calibri" panose="020F0502020204030204" pitchFamily="34" charset="0"/>
              </a:rPr>
              <a:t>Guideline allocation for Homework: </a:t>
            </a:r>
            <a:r>
              <a:rPr lang="en-US" sz="1500" b="0" i="0">
                <a:solidFill>
                  <a:srgbClr val="000000"/>
                </a:solidFill>
                <a:effectLst/>
                <a:latin typeface="Calibri" panose="020F0502020204030204" pitchFamily="34" charset="0"/>
              </a:rPr>
              <a:t> </a:t>
            </a:r>
            <a:endParaRPr lang="en-US" sz="1500" b="0" i="0">
              <a:solidFill>
                <a:srgbClr val="000000"/>
              </a:solidFill>
              <a:effectLst/>
              <a:latin typeface="Segoe UI" panose="020B0502040204020203" pitchFamily="34" charset="0"/>
            </a:endParaRPr>
          </a:p>
          <a:p>
            <a:pPr marL="285750" indent="-285750" algn="l" rtl="0" fontAlgn="base">
              <a:buFont typeface="Arial,Sans-Serif" panose="020B0604020202020204" pitchFamily="34" charset="0"/>
              <a:buChar char="•"/>
            </a:pPr>
            <a:r>
              <a:rPr lang="en-US" sz="1500" b="0" i="0">
                <a:solidFill>
                  <a:srgbClr val="000000"/>
                </a:solidFill>
                <a:effectLst/>
                <a:latin typeface="Calibri"/>
                <a:cs typeface="Calibri"/>
              </a:rPr>
              <a:t>Year 7, 8 and 9: 30 minutes per subject  </a:t>
            </a:r>
            <a:endParaRPr lang="en-US" sz="1500" b="0" i="0">
              <a:effectLst/>
              <a:latin typeface="Calibri"/>
              <a:ea typeface="+mn-lt"/>
              <a:cs typeface="Calibri"/>
            </a:endParaRPr>
          </a:p>
          <a:p>
            <a:pPr marL="285750" indent="-285750">
              <a:buFont typeface="Arial,Sans-Serif" panose="020B0604020202020204" pitchFamily="34" charset="0"/>
              <a:buChar char="•"/>
            </a:pPr>
            <a:r>
              <a:rPr lang="en-US" sz="1500" b="0" i="0">
                <a:solidFill>
                  <a:srgbClr val="000000"/>
                </a:solidFill>
                <a:effectLst/>
                <a:latin typeface="Calibri"/>
                <a:cs typeface="Calibri"/>
              </a:rPr>
              <a:t>Year 10 and 11: </a:t>
            </a:r>
            <a:r>
              <a:rPr lang="en-US" sz="1500">
                <a:solidFill>
                  <a:srgbClr val="000000"/>
                </a:solidFill>
                <a:latin typeface="Calibri"/>
                <a:cs typeface="Calibri"/>
              </a:rPr>
              <a:t>Around</a:t>
            </a:r>
            <a:r>
              <a:rPr lang="en-US" sz="1500" b="0" i="0">
                <a:solidFill>
                  <a:srgbClr val="000000"/>
                </a:solidFill>
                <a:effectLst/>
                <a:latin typeface="Calibri"/>
                <a:cs typeface="Calibri"/>
              </a:rPr>
              <a:t> 45 minutes per subject  </a:t>
            </a:r>
            <a:endParaRPr lang="en-US"/>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spTree>
    <p:extLst>
      <p:ext uri="{BB962C8B-B14F-4D97-AF65-F5344CB8AC3E}">
        <p14:creationId xmlns:p14="http://schemas.microsoft.com/office/powerpoint/2010/main" val="946524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750" b="1" dirty="0">
                <a:ea typeface="+mn-lt"/>
                <a:cs typeface="+mn-lt"/>
              </a:rPr>
              <a:t>Lent Term HT4 Uniform and Equipment</a:t>
            </a:r>
            <a:endParaRPr lang="en-GB" sz="2750" b="1" dirty="0">
              <a:cs typeface="Calibri"/>
            </a:endParaRPr>
          </a:p>
        </p:txBody>
      </p:sp>
      <p:sp>
        <p:nvSpPr>
          <p:cNvPr id="12" name="Rectangle 11">
            <a:extLst>
              <a:ext uri="{FF2B5EF4-FFF2-40B4-BE49-F238E27FC236}">
                <a16:creationId xmlns:a16="http://schemas.microsoft.com/office/drawing/2014/main" id="{77AA92F8-E329-95B5-13CB-520C7AFE7E70}"/>
              </a:ext>
            </a:extLst>
          </p:cNvPr>
          <p:cNvSpPr/>
          <p:nvPr/>
        </p:nvSpPr>
        <p:spPr>
          <a:xfrm>
            <a:off x="148280" y="1282701"/>
            <a:ext cx="6561438" cy="426548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numCol="2" rtlCol="0" anchor="ctr"/>
          <a:lstStyle/>
          <a:p>
            <a:pPr rtl="0" fontAlgn="base"/>
            <a:r>
              <a:rPr lang="en-US" sz="1500" b="1"/>
              <a:t>Required uniform for ALL pupils:</a:t>
            </a:r>
          </a:p>
          <a:p>
            <a:pPr rtl="0" fontAlgn="base"/>
            <a:endParaRPr lang="en-US" sz="1500"/>
          </a:p>
          <a:p>
            <a:pPr marL="0" rtl="0" eaLnBrk="1" fontAlgn="ctr" latinLnBrk="0" hangingPunct="1">
              <a:spcBef>
                <a:spcPts val="0"/>
              </a:spcBef>
              <a:spcAft>
                <a:spcPts val="0"/>
              </a:spcAft>
            </a:pPr>
            <a:r>
              <a:rPr lang="en-GB" sz="1500">
                <a:solidFill>
                  <a:srgbClr val="000000"/>
                </a:solidFill>
                <a:latin typeface="Calibri" panose="020F0502020204030204" pitchFamily="34" charset="0"/>
              </a:rPr>
              <a:t>St. James’ B</a:t>
            </a:r>
            <a:r>
              <a:rPr lang="en-GB" sz="1500" b="0" i="0" u="none" strike="noStrike" kern="1200">
                <a:solidFill>
                  <a:srgbClr val="000000"/>
                </a:solidFill>
                <a:effectLst/>
                <a:latin typeface="Calibri" panose="020F0502020204030204" pitchFamily="34" charset="0"/>
              </a:rPr>
              <a:t>lazer</a:t>
            </a: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r>
              <a:rPr lang="en-GB" sz="1500" b="0" i="0" u="none" strike="noStrike" kern="1200">
                <a:solidFill>
                  <a:srgbClr val="000000"/>
                </a:solidFill>
                <a:effectLst/>
                <a:latin typeface="Calibri" panose="020F0502020204030204" pitchFamily="34" charset="0"/>
              </a:rPr>
              <a:t>St. James’ Tie</a:t>
            </a: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r>
              <a:rPr lang="en-GB" sz="1500">
                <a:solidFill>
                  <a:srgbClr val="000000"/>
                </a:solidFill>
                <a:latin typeface="Calibri" panose="020F0502020204030204" pitchFamily="34" charset="0"/>
              </a:rPr>
              <a:t>Black Trousers/St. James’ Skirt</a:t>
            </a:r>
          </a:p>
          <a:p>
            <a:pPr marL="0" rtl="0" eaLnBrk="1" fontAlgn="ctr" latinLnBrk="0" hangingPunct="1">
              <a:spcBef>
                <a:spcPts val="0"/>
              </a:spcBef>
              <a:spcAft>
                <a:spcPts val="0"/>
              </a:spcAft>
            </a:pPr>
            <a:r>
              <a:rPr lang="en-GB" sz="1500" b="0" i="0" u="none" strike="noStrike">
                <a:solidFill>
                  <a:srgbClr val="000000"/>
                </a:solidFill>
                <a:effectLst/>
                <a:latin typeface="Calibri" panose="020F0502020204030204" pitchFamily="34" charset="0"/>
              </a:rPr>
              <a:t>White Collared Shirt</a:t>
            </a:r>
          </a:p>
          <a:p>
            <a:pPr marL="0" rtl="0" eaLnBrk="1" fontAlgn="ctr" latinLnBrk="0" hangingPunct="1">
              <a:spcBef>
                <a:spcPts val="0"/>
              </a:spcBef>
              <a:spcAft>
                <a:spcPts val="0"/>
              </a:spcAft>
            </a:pPr>
            <a:r>
              <a:rPr lang="en-GB" sz="1500">
                <a:solidFill>
                  <a:srgbClr val="000000"/>
                </a:solidFill>
                <a:latin typeface="Calibri" panose="020F0502020204030204" pitchFamily="34" charset="0"/>
              </a:rPr>
              <a:t>Black School Shoes</a:t>
            </a: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r>
              <a:rPr lang="en-GB" sz="1500" b="0" i="0" u="none" strike="noStrike" kern="1200">
                <a:solidFill>
                  <a:srgbClr val="000000"/>
                </a:solidFill>
                <a:effectLst/>
                <a:latin typeface="Calibri" panose="020F0502020204030204" pitchFamily="34" charset="0"/>
              </a:rPr>
              <a:t>Black Socks with Trousers</a:t>
            </a:r>
          </a:p>
          <a:p>
            <a:pPr marL="0" rtl="0" eaLnBrk="1" fontAlgn="ctr" latinLnBrk="0" hangingPunct="1">
              <a:spcBef>
                <a:spcPts val="0"/>
              </a:spcBef>
              <a:spcAft>
                <a:spcPts val="0"/>
              </a:spcAft>
            </a:pPr>
            <a:r>
              <a:rPr lang="en-GB" sz="1500">
                <a:solidFill>
                  <a:srgbClr val="000000"/>
                </a:solidFill>
                <a:latin typeface="Calibri" panose="020F0502020204030204" pitchFamily="34" charset="0"/>
              </a:rPr>
              <a:t>Black Tights with Skirts</a:t>
            </a:r>
            <a:endParaRPr lang="en-GB" sz="1500" b="0" i="0" u="none" strike="noStrike" kern="1200">
              <a:solidFill>
                <a:srgbClr val="000000"/>
              </a:solidFill>
              <a:effectLst/>
              <a:latin typeface="Calibri" panose="020F0502020204030204" pitchFamily="34" charset="0"/>
            </a:endParaRPr>
          </a:p>
          <a:p>
            <a:pPr fontAlgn="ctr"/>
            <a:r>
              <a:rPr lang="en-GB" sz="1500" b="0" i="0" u="none" strike="noStrike" kern="1200">
                <a:solidFill>
                  <a:srgbClr val="000000"/>
                </a:solidFill>
                <a:effectLst/>
                <a:latin typeface="Calibri" panose="020F0502020204030204" pitchFamily="34" charset="0"/>
              </a:rPr>
              <a:t>Optional - Black Jumper/Cardigan</a:t>
            </a:r>
          </a:p>
          <a:p>
            <a:pPr fontAlgn="ctr"/>
            <a:r>
              <a:rPr lang="en-GB" sz="1500">
                <a:solidFill>
                  <a:srgbClr val="000000"/>
                </a:solidFill>
                <a:latin typeface="Calibri" panose="020F0502020204030204" pitchFamily="34" charset="0"/>
              </a:rPr>
              <a:t>Optional – Plain Dark Coat</a:t>
            </a: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r>
              <a:rPr lang="en-GB" sz="1500" b="0" i="0" u="none" strike="noStrike" kern="1200">
                <a:solidFill>
                  <a:srgbClr val="000000"/>
                </a:solidFill>
                <a:effectLst/>
                <a:latin typeface="Calibri" panose="020F0502020204030204" pitchFamily="34" charset="0"/>
              </a:rPr>
              <a:t>St. James’ PE Polo Shirt</a:t>
            </a: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r>
              <a:rPr lang="en-US" sz="1500" b="0" i="0" u="none" strike="noStrike" kern="1200">
                <a:solidFill>
                  <a:srgbClr val="000000"/>
                </a:solidFill>
                <a:effectLst/>
                <a:latin typeface="Calibri" panose="020F0502020204030204" pitchFamily="34" charset="0"/>
              </a:rPr>
              <a:t>St. James’ PE Shorts/Skort</a:t>
            </a: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r>
              <a:rPr lang="en-GB" sz="1500" b="0" i="0" u="none" strike="noStrike" kern="1200">
                <a:solidFill>
                  <a:srgbClr val="000000"/>
                </a:solidFill>
                <a:effectLst/>
                <a:latin typeface="Calibri" panose="020F0502020204030204" pitchFamily="34" charset="0"/>
              </a:rPr>
              <a:t>St. James’ PE Tracksuit</a:t>
            </a: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r>
              <a:rPr lang="en-GB" sz="1500" b="0" i="0" u="none" strike="noStrike" kern="1200">
                <a:solidFill>
                  <a:srgbClr val="000000"/>
                </a:solidFill>
                <a:effectLst/>
                <a:latin typeface="Calibri" panose="020F0502020204030204" pitchFamily="34" charset="0"/>
              </a:rPr>
              <a:t>St. James’ PE Sports Socks (green)</a:t>
            </a: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r>
              <a:rPr lang="en-GB" sz="1500" b="0" i="0" u="none" strike="noStrike" kern="1200">
                <a:solidFill>
                  <a:srgbClr val="000000"/>
                </a:solidFill>
                <a:effectLst/>
                <a:latin typeface="Calibri" panose="020F0502020204030204" pitchFamily="34" charset="0"/>
              </a:rPr>
              <a:t>PE Trainers (any design)</a:t>
            </a:r>
          </a:p>
          <a:p>
            <a:pPr fontAlgn="ctr"/>
            <a:r>
              <a:rPr lang="en-GB" sz="1500">
                <a:solidFill>
                  <a:srgbClr val="000000"/>
                </a:solidFill>
                <a:latin typeface="Calibri" panose="020F0502020204030204" pitchFamily="34" charset="0"/>
              </a:rPr>
              <a:t>Optional - </a:t>
            </a:r>
            <a:r>
              <a:rPr lang="en-GB" sz="1500" b="0" i="0" u="none" strike="noStrike" kern="1200">
                <a:solidFill>
                  <a:srgbClr val="000000"/>
                </a:solidFill>
                <a:effectLst/>
                <a:latin typeface="Calibri" panose="020F0502020204030204" pitchFamily="34" charset="0"/>
              </a:rPr>
              <a:t>St. James’ PE Waterproof</a:t>
            </a:r>
            <a:endParaRPr lang="en-GB" sz="1500" b="0" i="0" u="none" strike="noStrike">
              <a:effectLst/>
              <a:latin typeface="Arial" panose="020B0604020202020204" pitchFamily="34" charset="0"/>
            </a:endParaRPr>
          </a:p>
          <a:p>
            <a:pPr marL="0" rtl="0" eaLnBrk="1" fontAlgn="ctr" latinLnBrk="0" hangingPunct="1">
              <a:spcBef>
                <a:spcPts val="0"/>
              </a:spcBef>
              <a:spcAft>
                <a:spcPts val="0"/>
              </a:spcAft>
            </a:pPr>
            <a:r>
              <a:rPr lang="en-GB" sz="1500" b="1">
                <a:solidFill>
                  <a:srgbClr val="000000"/>
                </a:solidFill>
                <a:latin typeface="Calibri" panose="020F0502020204030204" pitchFamily="34" charset="0"/>
              </a:rPr>
              <a:t>Required equipment for ALL pupils:</a:t>
            </a:r>
          </a:p>
          <a:p>
            <a:pPr marL="0" rtl="0" eaLnBrk="1" fontAlgn="ctr" latinLnBrk="0" hangingPunct="1">
              <a:spcBef>
                <a:spcPts val="0"/>
              </a:spcBef>
              <a:spcAft>
                <a:spcPts val="0"/>
              </a:spcAft>
            </a:pPr>
            <a:endParaRPr lang="en-GB" sz="1500" b="0" i="0" u="none" strike="noStrike">
              <a:solidFill>
                <a:srgbClr val="000000"/>
              </a:solidFill>
              <a:effectLst/>
              <a:latin typeface="Calibri" panose="020F0502020204030204" pitchFamily="34" charset="0"/>
            </a:endParaRPr>
          </a:p>
          <a:p>
            <a:pPr marL="0" rtl="0" eaLnBrk="1" fontAlgn="ctr" latinLnBrk="0" hangingPunct="1">
              <a:spcBef>
                <a:spcPts val="0"/>
              </a:spcBef>
              <a:spcAft>
                <a:spcPts val="0"/>
              </a:spcAft>
            </a:pPr>
            <a:r>
              <a:rPr lang="en-GB" sz="1500">
                <a:solidFill>
                  <a:srgbClr val="000000"/>
                </a:solidFill>
                <a:latin typeface="Calibri" panose="020F0502020204030204" pitchFamily="34" charset="0"/>
              </a:rPr>
              <a:t>Black pen</a:t>
            </a:r>
          </a:p>
          <a:p>
            <a:pPr marL="0" rtl="0" eaLnBrk="1" fontAlgn="ctr" latinLnBrk="0" hangingPunct="1">
              <a:spcBef>
                <a:spcPts val="0"/>
              </a:spcBef>
              <a:spcAft>
                <a:spcPts val="0"/>
              </a:spcAft>
            </a:pPr>
            <a:r>
              <a:rPr lang="en-GB" sz="1500" b="0" i="0" u="none" strike="noStrike">
                <a:solidFill>
                  <a:srgbClr val="000000"/>
                </a:solidFill>
                <a:effectLst/>
                <a:latin typeface="Calibri" panose="020F0502020204030204" pitchFamily="34" charset="0"/>
              </a:rPr>
              <a:t>Pencil</a:t>
            </a:r>
          </a:p>
          <a:p>
            <a:pPr marL="0" rtl="0" eaLnBrk="1" fontAlgn="ctr" latinLnBrk="0" hangingPunct="1">
              <a:spcBef>
                <a:spcPts val="0"/>
              </a:spcBef>
              <a:spcAft>
                <a:spcPts val="0"/>
              </a:spcAft>
            </a:pPr>
            <a:r>
              <a:rPr lang="en-GB" sz="1500">
                <a:solidFill>
                  <a:srgbClr val="000000"/>
                </a:solidFill>
                <a:latin typeface="Calibri" panose="020F0502020204030204" pitchFamily="34" charset="0"/>
              </a:rPr>
              <a:t>Ruler</a:t>
            </a:r>
          </a:p>
          <a:p>
            <a:pPr marL="0" rtl="0" eaLnBrk="1" fontAlgn="ctr" latinLnBrk="0" hangingPunct="1">
              <a:spcBef>
                <a:spcPts val="0"/>
              </a:spcBef>
              <a:spcAft>
                <a:spcPts val="0"/>
              </a:spcAft>
            </a:pPr>
            <a:r>
              <a:rPr lang="en-GB" sz="1500" b="0" i="0" u="none" strike="noStrike">
                <a:solidFill>
                  <a:srgbClr val="000000"/>
                </a:solidFill>
                <a:effectLst/>
                <a:latin typeface="Calibri" panose="020F0502020204030204" pitchFamily="34" charset="0"/>
              </a:rPr>
              <a:t>Rubber</a:t>
            </a:r>
          </a:p>
          <a:p>
            <a:pPr marL="0" rtl="0" eaLnBrk="1" fontAlgn="ctr" latinLnBrk="0" hangingPunct="1">
              <a:spcBef>
                <a:spcPts val="0"/>
              </a:spcBef>
              <a:spcAft>
                <a:spcPts val="0"/>
              </a:spcAft>
            </a:pPr>
            <a:r>
              <a:rPr lang="en-GB" sz="1500">
                <a:solidFill>
                  <a:srgbClr val="000000"/>
                </a:solidFill>
                <a:latin typeface="Calibri" panose="020F0502020204030204" pitchFamily="34" charset="0"/>
              </a:rPr>
              <a:t>Calculator</a:t>
            </a:r>
          </a:p>
          <a:p>
            <a:pPr marL="0" rtl="0" eaLnBrk="1" fontAlgn="ctr" latinLnBrk="0" hangingPunct="1">
              <a:spcBef>
                <a:spcPts val="0"/>
              </a:spcBef>
              <a:spcAft>
                <a:spcPts val="0"/>
              </a:spcAft>
            </a:pPr>
            <a:r>
              <a:rPr lang="en-GB" sz="1500" b="0" i="0" u="none" strike="noStrike">
                <a:solidFill>
                  <a:srgbClr val="000000"/>
                </a:solidFill>
                <a:effectLst/>
                <a:latin typeface="Calibri" panose="020F0502020204030204" pitchFamily="34" charset="0"/>
              </a:rPr>
              <a:t>Memory Pen</a:t>
            </a:r>
            <a:endParaRPr lang="en-GB" sz="1500" b="0" i="0" u="none" strike="noStrike">
              <a:effectLst/>
              <a:latin typeface="Arial" panose="020B0604020202020204" pitchFamily="34" charset="0"/>
            </a:endParaRPr>
          </a:p>
          <a:p>
            <a:pPr algn="l" rtl="0" fontAlgn="base"/>
            <a:endParaRPr lang="en-US" sz="900"/>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02D02E47-D9CF-5750-1FAB-8415CC70EA02}"/>
              </a:ext>
            </a:extLst>
          </p:cNvPr>
          <p:cNvGraphicFramePr>
            <a:graphicFrameLocks noGrp="1"/>
          </p:cNvGraphicFramePr>
          <p:nvPr>
            <p:extLst>
              <p:ext uri="{D42A27DB-BD31-4B8C-83A1-F6EECF244321}">
                <p14:modId xmlns:p14="http://schemas.microsoft.com/office/powerpoint/2010/main" val="3328201066"/>
              </p:ext>
            </p:extLst>
          </p:nvPr>
        </p:nvGraphicFramePr>
        <p:xfrm>
          <a:off x="145019" y="5669736"/>
          <a:ext cx="6561438" cy="3705653"/>
        </p:xfrm>
        <a:graphic>
          <a:graphicData uri="http://schemas.openxmlformats.org/drawingml/2006/table">
            <a:tbl>
              <a:tblPr firstRow="1" bandRow="1">
                <a:tableStyleId>{5940675A-B579-460E-94D1-54222C63F5DA}</a:tableStyleId>
              </a:tblPr>
              <a:tblGrid>
                <a:gridCol w="3280719">
                  <a:extLst>
                    <a:ext uri="{9D8B030D-6E8A-4147-A177-3AD203B41FA5}">
                      <a16:colId xmlns:a16="http://schemas.microsoft.com/office/drawing/2014/main" val="2655742704"/>
                    </a:ext>
                  </a:extLst>
                </a:gridCol>
                <a:gridCol w="3280719">
                  <a:extLst>
                    <a:ext uri="{9D8B030D-6E8A-4147-A177-3AD203B41FA5}">
                      <a16:colId xmlns:a16="http://schemas.microsoft.com/office/drawing/2014/main" val="4212201120"/>
                    </a:ext>
                  </a:extLst>
                </a:gridCol>
              </a:tblGrid>
              <a:tr h="529379">
                <a:tc>
                  <a:txBody>
                    <a:bodyPr/>
                    <a:lstStyle/>
                    <a:p>
                      <a:r>
                        <a:rPr lang="en-GB" sz="1600"/>
                        <a:t>Is your uniform perfect all week?</a:t>
                      </a:r>
                    </a:p>
                  </a:txBody>
                  <a:tcPr anchor="ctr"/>
                </a:tc>
                <a:tc>
                  <a:txBody>
                    <a:bodyPr/>
                    <a:lstStyle/>
                    <a:p>
                      <a:r>
                        <a:rPr lang="en-GB" sz="1600"/>
                        <a:t>Tutor Signature</a:t>
                      </a:r>
                    </a:p>
                  </a:txBody>
                  <a:tcPr anchor="ctr"/>
                </a:tc>
                <a:extLst>
                  <a:ext uri="{0D108BD9-81ED-4DB2-BD59-A6C34878D82A}">
                    <a16:rowId xmlns:a16="http://schemas.microsoft.com/office/drawing/2014/main" val="1439111323"/>
                  </a:ext>
                </a:extLst>
              </a:tr>
              <a:tr h="529379">
                <a:tc>
                  <a:txBody>
                    <a:bodyPr/>
                    <a:lstStyle/>
                    <a:p>
                      <a:r>
                        <a:rPr lang="en-GB" sz="1600"/>
                        <a:t>Week 1 – Uniform Perfection?</a:t>
                      </a:r>
                    </a:p>
                  </a:txBody>
                  <a:tcPr anchor="ctr"/>
                </a:tc>
                <a:tc>
                  <a:txBody>
                    <a:bodyPr/>
                    <a:lstStyle/>
                    <a:p>
                      <a:endParaRPr lang="en-GB" sz="1600"/>
                    </a:p>
                  </a:txBody>
                  <a:tcPr/>
                </a:tc>
                <a:extLst>
                  <a:ext uri="{0D108BD9-81ED-4DB2-BD59-A6C34878D82A}">
                    <a16:rowId xmlns:a16="http://schemas.microsoft.com/office/drawing/2014/main" val="4209448937"/>
                  </a:ext>
                </a:extLst>
              </a:tr>
              <a:tr h="529379">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lang="en-GB" sz="1600"/>
                        <a:t>Week 2 – Uniform Perfection?</a:t>
                      </a:r>
                    </a:p>
                  </a:txBody>
                  <a:tcPr anchor="ctr"/>
                </a:tc>
                <a:tc>
                  <a:txBody>
                    <a:bodyPr/>
                    <a:lstStyle/>
                    <a:p>
                      <a:endParaRPr lang="en-GB" sz="1600"/>
                    </a:p>
                  </a:txBody>
                  <a:tcPr/>
                </a:tc>
                <a:extLst>
                  <a:ext uri="{0D108BD9-81ED-4DB2-BD59-A6C34878D82A}">
                    <a16:rowId xmlns:a16="http://schemas.microsoft.com/office/drawing/2014/main" val="1239890745"/>
                  </a:ext>
                </a:extLst>
              </a:tr>
              <a:tr h="529379">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lang="en-GB" sz="1600"/>
                        <a:t>Week 3 – Uniform Perfection?</a:t>
                      </a:r>
                    </a:p>
                  </a:txBody>
                  <a:tcPr anchor="ctr"/>
                </a:tc>
                <a:tc>
                  <a:txBody>
                    <a:bodyPr/>
                    <a:lstStyle/>
                    <a:p>
                      <a:endParaRPr lang="en-GB" sz="1600"/>
                    </a:p>
                  </a:txBody>
                  <a:tcPr/>
                </a:tc>
                <a:extLst>
                  <a:ext uri="{0D108BD9-81ED-4DB2-BD59-A6C34878D82A}">
                    <a16:rowId xmlns:a16="http://schemas.microsoft.com/office/drawing/2014/main" val="3092602143"/>
                  </a:ext>
                </a:extLst>
              </a:tr>
              <a:tr h="529379">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lang="en-GB" sz="1600"/>
                        <a:t>Week 4 – Uniform Perfection?</a:t>
                      </a:r>
                    </a:p>
                  </a:txBody>
                  <a:tcPr anchor="ctr"/>
                </a:tc>
                <a:tc>
                  <a:txBody>
                    <a:bodyPr/>
                    <a:lstStyle/>
                    <a:p>
                      <a:endParaRPr lang="en-GB" sz="1600"/>
                    </a:p>
                  </a:txBody>
                  <a:tcPr/>
                </a:tc>
                <a:extLst>
                  <a:ext uri="{0D108BD9-81ED-4DB2-BD59-A6C34878D82A}">
                    <a16:rowId xmlns:a16="http://schemas.microsoft.com/office/drawing/2014/main" val="2905487118"/>
                  </a:ext>
                </a:extLst>
              </a:tr>
              <a:tr h="529379">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lang="en-GB" sz="1600"/>
                        <a:t>Week 5 – Uniform Perfection?</a:t>
                      </a:r>
                    </a:p>
                  </a:txBody>
                  <a:tcPr anchor="ctr"/>
                </a:tc>
                <a:tc>
                  <a:txBody>
                    <a:bodyPr/>
                    <a:lstStyle/>
                    <a:p>
                      <a:endParaRPr lang="en-GB" sz="1600"/>
                    </a:p>
                  </a:txBody>
                  <a:tcPr/>
                </a:tc>
                <a:extLst>
                  <a:ext uri="{0D108BD9-81ED-4DB2-BD59-A6C34878D82A}">
                    <a16:rowId xmlns:a16="http://schemas.microsoft.com/office/drawing/2014/main" val="3172239579"/>
                  </a:ext>
                </a:extLst>
              </a:tr>
              <a:tr h="529379">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lang="en-GB" sz="1600"/>
                        <a:t>Week 6 – Uniform Perfection?</a:t>
                      </a:r>
                    </a:p>
                  </a:txBody>
                  <a:tcPr anchor="ctr"/>
                </a:tc>
                <a:tc>
                  <a:txBody>
                    <a:bodyPr/>
                    <a:lstStyle/>
                    <a:p>
                      <a:endParaRPr lang="en-GB" sz="1600"/>
                    </a:p>
                  </a:txBody>
                  <a:tcPr/>
                </a:tc>
                <a:extLst>
                  <a:ext uri="{0D108BD9-81ED-4DB2-BD59-A6C34878D82A}">
                    <a16:rowId xmlns:a16="http://schemas.microsoft.com/office/drawing/2014/main" val="1705580777"/>
                  </a:ext>
                </a:extLst>
              </a:tr>
            </a:tbl>
          </a:graphicData>
        </a:graphic>
      </p:graphicFrame>
    </p:spTree>
    <p:extLst>
      <p:ext uri="{BB962C8B-B14F-4D97-AF65-F5344CB8AC3E}">
        <p14:creationId xmlns:p14="http://schemas.microsoft.com/office/powerpoint/2010/main" val="31964930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dirty="0">
                <a:ea typeface="+mn-lt"/>
                <a:cs typeface="+mn-lt"/>
              </a:rPr>
              <a:t>Lent Term HT4 </a:t>
            </a:r>
            <a:r>
              <a:rPr lang="en-GB" sz="2750" b="1" dirty="0">
                <a:ea typeface="+mn-lt"/>
                <a:cs typeface="+mn-lt"/>
              </a:rPr>
              <a:t>Attendance</a:t>
            </a:r>
            <a:endParaRPr lang="en-GB" sz="2750" b="1" dirty="0">
              <a:cs typeface="Calibri"/>
            </a:endParaRPr>
          </a:p>
        </p:txBody>
      </p:sp>
      <p:sp>
        <p:nvSpPr>
          <p:cNvPr id="12" name="Rectangle 11">
            <a:extLst>
              <a:ext uri="{FF2B5EF4-FFF2-40B4-BE49-F238E27FC236}">
                <a16:creationId xmlns:a16="http://schemas.microsoft.com/office/drawing/2014/main" id="{77AA92F8-E329-95B5-13CB-520C7AFE7E70}"/>
              </a:ext>
            </a:extLst>
          </p:cNvPr>
          <p:cNvSpPr/>
          <p:nvPr/>
        </p:nvSpPr>
        <p:spPr>
          <a:xfrm>
            <a:off x="148280" y="1282701"/>
            <a:ext cx="6561438" cy="426548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l" rtl="0" fontAlgn="base"/>
            <a:r>
              <a:rPr lang="en-US" sz="1500"/>
              <a:t>Being in school is important to your achievement, wellbeing, and wider development. Evidence shows that the students with the highest attendance throughout their time in school gain the best GCSE and A Level results. </a:t>
            </a:r>
          </a:p>
          <a:p>
            <a:pPr algn="l" rtl="0" fontAlgn="base"/>
            <a:endParaRPr lang="en-US" sz="1500"/>
          </a:p>
          <a:p>
            <a:pPr algn="l" rtl="0" fontAlgn="base"/>
            <a:r>
              <a:rPr lang="en-US" sz="1500"/>
              <a:t>Research found that pupils who performed better at secondary school missed fewer days than those who didn’t perform as well.  </a:t>
            </a:r>
          </a:p>
          <a:p>
            <a:pPr algn="l" rtl="0" fontAlgn="base"/>
            <a:endParaRPr lang="en-US" sz="1500"/>
          </a:p>
          <a:p>
            <a:pPr algn="l" rtl="0" fontAlgn="base"/>
            <a:r>
              <a:rPr lang="en-US" sz="1500"/>
              <a:t>In 2019, secondary school pupils who didn’t achieve grade 9 to 4 in English and </a:t>
            </a:r>
            <a:r>
              <a:rPr lang="en-US" sz="1500" err="1"/>
              <a:t>Maths</a:t>
            </a:r>
            <a:r>
              <a:rPr lang="en-US" sz="1500"/>
              <a:t> missed 10 more days on average over the key stage than those who achieved grade 9 to 5 in both English and </a:t>
            </a:r>
            <a:r>
              <a:rPr lang="en-US" sz="1500" err="1"/>
              <a:t>Maths</a:t>
            </a:r>
            <a:r>
              <a:rPr lang="en-US" sz="1500"/>
              <a:t>. </a:t>
            </a:r>
          </a:p>
          <a:p>
            <a:pPr algn="l" rtl="0" fontAlgn="base"/>
            <a:endParaRPr lang="en-US" sz="1500"/>
          </a:p>
          <a:p>
            <a:pPr algn="l" rtl="0" fontAlgn="base"/>
            <a:r>
              <a:rPr lang="en-US" sz="1500"/>
              <a:t>Every moment in school counts, and days missed add up quickly. For example, a child who is absent for three days over a half term could miss 18 lessons in total.  </a:t>
            </a:r>
          </a:p>
          <a:p>
            <a:pPr algn="l" rtl="0" fontAlgn="base"/>
            <a:endParaRPr lang="en-US" sz="1500"/>
          </a:p>
          <a:p>
            <a:pPr algn="l" rtl="0" fontAlgn="base"/>
            <a:r>
              <a:rPr lang="en-US" sz="1500"/>
              <a:t>The higher a pupil’s attendance, the more they are likely to learn, and the better they are likely to perform in exams and formal assessments.  </a:t>
            </a:r>
          </a:p>
          <a:p>
            <a:pPr algn="l" rtl="0" fontAlgn="base"/>
            <a:endParaRPr lang="en-US" sz="1500"/>
          </a:p>
          <a:p>
            <a:pPr algn="l" rtl="0" fontAlgn="base"/>
            <a:r>
              <a:rPr lang="en-US" sz="1100"/>
              <a:t>*Information for the Department for Education (</a:t>
            </a:r>
            <a:r>
              <a:rPr lang="en-US" sz="1100">
                <a:hlinkClick r:id="rId2"/>
              </a:rPr>
              <a:t>https://educationhub.blog.gov.uk/2023/05/18/school-attendance-important-risks-missing-day/)</a:t>
            </a:r>
            <a:endParaRPr lang="en-US" sz="1100"/>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3"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02D02E47-D9CF-5750-1FAB-8415CC70EA02}"/>
              </a:ext>
            </a:extLst>
          </p:cNvPr>
          <p:cNvGraphicFramePr>
            <a:graphicFrameLocks noGrp="1"/>
          </p:cNvGraphicFramePr>
          <p:nvPr>
            <p:extLst>
              <p:ext uri="{D42A27DB-BD31-4B8C-83A1-F6EECF244321}">
                <p14:modId xmlns:p14="http://schemas.microsoft.com/office/powerpoint/2010/main" val="4221562617"/>
              </p:ext>
            </p:extLst>
          </p:nvPr>
        </p:nvGraphicFramePr>
        <p:xfrm>
          <a:off x="145018" y="5669736"/>
          <a:ext cx="6561438" cy="3712805"/>
        </p:xfrm>
        <a:graphic>
          <a:graphicData uri="http://schemas.openxmlformats.org/drawingml/2006/table">
            <a:tbl>
              <a:tblPr firstRow="1" bandRow="1">
                <a:tableStyleId>{5940675A-B579-460E-94D1-54222C63F5DA}</a:tableStyleId>
              </a:tblPr>
              <a:tblGrid>
                <a:gridCol w="3280719">
                  <a:extLst>
                    <a:ext uri="{9D8B030D-6E8A-4147-A177-3AD203B41FA5}">
                      <a16:colId xmlns:a16="http://schemas.microsoft.com/office/drawing/2014/main" val="2655742704"/>
                    </a:ext>
                  </a:extLst>
                </a:gridCol>
                <a:gridCol w="3280719">
                  <a:extLst>
                    <a:ext uri="{9D8B030D-6E8A-4147-A177-3AD203B41FA5}">
                      <a16:colId xmlns:a16="http://schemas.microsoft.com/office/drawing/2014/main" val="4212201120"/>
                    </a:ext>
                  </a:extLst>
                </a:gridCol>
              </a:tblGrid>
              <a:tr h="742561">
                <a:tc gridSpan="2">
                  <a:txBody>
                    <a:bodyPr/>
                    <a:lstStyle/>
                    <a:p>
                      <a:pPr algn="ctr"/>
                      <a:r>
                        <a:rPr lang="en-GB" sz="2400" b="1" dirty="0"/>
                        <a:t>Year 7 </a:t>
                      </a:r>
                      <a:r>
                        <a:rPr lang="en-GB" sz="2400" b="1" i="0" u="none" strike="noStrike" noProof="0" dirty="0">
                          <a:latin typeface="Calibri"/>
                        </a:rPr>
                        <a:t>Lent Term HT4</a:t>
                      </a:r>
                      <a:r>
                        <a:rPr lang="en-GB" sz="2400" b="1" dirty="0"/>
                        <a:t> Attendance</a:t>
                      </a:r>
                    </a:p>
                  </a:txBody>
                  <a:tcPr anchor="ctr"/>
                </a:tc>
                <a:tc hMerge="1">
                  <a:txBody>
                    <a:bodyPr/>
                    <a:lstStyle/>
                    <a:p>
                      <a:endParaRPr lang="en-GB"/>
                    </a:p>
                  </a:txBody>
                  <a:tcPr/>
                </a:tc>
                <a:extLst>
                  <a:ext uri="{0D108BD9-81ED-4DB2-BD59-A6C34878D82A}">
                    <a16:rowId xmlns:a16="http://schemas.microsoft.com/office/drawing/2014/main" val="4192089578"/>
                  </a:ext>
                </a:extLst>
              </a:tr>
              <a:tr h="742561">
                <a:tc>
                  <a:txBody>
                    <a:bodyPr/>
                    <a:lstStyle/>
                    <a:p>
                      <a:r>
                        <a:rPr lang="en-GB" sz="1600" dirty="0"/>
                        <a:t>How many days did you miss last Half Term?</a:t>
                      </a:r>
                    </a:p>
                  </a:txBody>
                  <a:tcPr anchor="ctr"/>
                </a:tc>
                <a:tc>
                  <a:txBody>
                    <a:bodyPr/>
                    <a:lstStyle/>
                    <a:p>
                      <a:endParaRPr lang="en-GB"/>
                    </a:p>
                  </a:txBody>
                  <a:tcPr/>
                </a:tc>
                <a:extLst>
                  <a:ext uri="{0D108BD9-81ED-4DB2-BD59-A6C34878D82A}">
                    <a16:rowId xmlns:a16="http://schemas.microsoft.com/office/drawing/2014/main" val="4209448937"/>
                  </a:ext>
                </a:extLst>
              </a:tr>
              <a:tr h="742561">
                <a:tc>
                  <a:txBody>
                    <a:bodyPr/>
                    <a:lstStyle/>
                    <a:p>
                      <a:r>
                        <a:rPr lang="en-GB" sz="1600" dirty="0"/>
                        <a:t>Last Half Term’s Attendance Percentage</a:t>
                      </a:r>
                    </a:p>
                  </a:txBody>
                  <a:tcPr anchor="ctr"/>
                </a:tc>
                <a:tc>
                  <a:txBody>
                    <a:bodyPr/>
                    <a:lstStyle/>
                    <a:p>
                      <a:endParaRPr lang="en-GB"/>
                    </a:p>
                  </a:txBody>
                  <a:tcPr/>
                </a:tc>
                <a:extLst>
                  <a:ext uri="{0D108BD9-81ED-4DB2-BD59-A6C34878D82A}">
                    <a16:rowId xmlns:a16="http://schemas.microsoft.com/office/drawing/2014/main" val="1239890745"/>
                  </a:ext>
                </a:extLst>
              </a:tr>
              <a:tr h="742561">
                <a:tc>
                  <a:txBody>
                    <a:bodyPr/>
                    <a:lstStyle/>
                    <a:p>
                      <a:r>
                        <a:rPr lang="en-GB" sz="1600" dirty="0"/>
                        <a:t>How many days have you missed this Half Term?</a:t>
                      </a:r>
                    </a:p>
                  </a:txBody>
                  <a:tcPr anchor="ctr"/>
                </a:tc>
                <a:tc>
                  <a:txBody>
                    <a:bodyPr/>
                    <a:lstStyle/>
                    <a:p>
                      <a:endParaRPr lang="en-GB"/>
                    </a:p>
                  </a:txBody>
                  <a:tcPr/>
                </a:tc>
                <a:extLst>
                  <a:ext uri="{0D108BD9-81ED-4DB2-BD59-A6C34878D82A}">
                    <a16:rowId xmlns:a16="http://schemas.microsoft.com/office/drawing/2014/main" val="3092602143"/>
                  </a:ext>
                </a:extLst>
              </a:tr>
              <a:tr h="742561">
                <a:tc>
                  <a:txBody>
                    <a:bodyPr/>
                    <a:lstStyle/>
                    <a:p>
                      <a:r>
                        <a:rPr lang="en-GB" sz="1600" dirty="0"/>
                        <a:t>This Half Term’s Attendance Percentage</a:t>
                      </a:r>
                    </a:p>
                  </a:txBody>
                  <a:tcPr anchor="ctr"/>
                </a:tc>
                <a:tc>
                  <a:txBody>
                    <a:bodyPr/>
                    <a:lstStyle/>
                    <a:p>
                      <a:endParaRPr lang="en-GB"/>
                    </a:p>
                  </a:txBody>
                  <a:tcPr/>
                </a:tc>
                <a:extLst>
                  <a:ext uri="{0D108BD9-81ED-4DB2-BD59-A6C34878D82A}">
                    <a16:rowId xmlns:a16="http://schemas.microsoft.com/office/drawing/2014/main" val="2905487118"/>
                  </a:ext>
                </a:extLst>
              </a:tr>
            </a:tbl>
          </a:graphicData>
        </a:graphic>
      </p:graphicFrame>
    </p:spTree>
    <p:extLst>
      <p:ext uri="{BB962C8B-B14F-4D97-AF65-F5344CB8AC3E}">
        <p14:creationId xmlns:p14="http://schemas.microsoft.com/office/powerpoint/2010/main" val="28612047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4876D2-D83D-47B3-0E47-42D3093849A1}"/>
            </a:ext>
          </a:extLst>
        </p:cNvPr>
        <p:cNvGrpSpPr/>
        <p:nvPr/>
      </p:nvGrpSpPr>
      <p:grpSpPr>
        <a:xfrm>
          <a:off x="0" y="0"/>
          <a:ext cx="0" cy="0"/>
          <a:chOff x="0" y="0"/>
          <a:chExt cx="0" cy="0"/>
        </a:xfrm>
      </p:grpSpPr>
      <p:pic>
        <p:nvPicPr>
          <p:cNvPr id="8" name="Picture 7" descr="A bulletin board with notes pinned to it&#10;&#10;Description automatically generated">
            <a:extLst>
              <a:ext uri="{FF2B5EF4-FFF2-40B4-BE49-F238E27FC236}">
                <a16:creationId xmlns:a16="http://schemas.microsoft.com/office/drawing/2014/main" id="{9ADE1087-13EF-A442-8283-F2989BF5BFCB}"/>
              </a:ext>
            </a:extLst>
          </p:cNvPr>
          <p:cNvPicPr>
            <a:picLocks noChangeAspect="1"/>
          </p:cNvPicPr>
          <p:nvPr/>
        </p:nvPicPr>
        <p:blipFill rotWithShape="1">
          <a:blip r:embed="rId2">
            <a:extLst>
              <a:ext uri="{28A0092B-C50C-407E-A947-70E740481C1C}">
                <a14:useLocalDpi xmlns:a14="http://schemas.microsoft.com/office/drawing/2010/main" val="0"/>
              </a:ext>
            </a:extLst>
          </a:blip>
          <a:srcRect t="23597" r="28485" b="46004"/>
          <a:stretch/>
        </p:blipFill>
        <p:spPr>
          <a:xfrm rot="401321">
            <a:off x="1993227" y="2735812"/>
            <a:ext cx="4904531" cy="2866030"/>
          </a:xfrm>
          <a:prstGeom prst="rect">
            <a:avLst/>
          </a:prstGeom>
        </p:spPr>
      </p:pic>
      <p:pic>
        <p:nvPicPr>
          <p:cNvPr id="6" name="Picture 5" descr="A poster with text and text on it&#10;&#10;Description automatically generated">
            <a:extLst>
              <a:ext uri="{FF2B5EF4-FFF2-40B4-BE49-F238E27FC236}">
                <a16:creationId xmlns:a16="http://schemas.microsoft.com/office/drawing/2014/main" id="{D7E924DC-1C67-82EA-572B-FE7023995E26}"/>
              </a:ext>
            </a:extLst>
          </p:cNvPr>
          <p:cNvPicPr>
            <a:picLocks noChangeAspect="1"/>
          </p:cNvPicPr>
          <p:nvPr/>
        </p:nvPicPr>
        <p:blipFill rotWithShape="1">
          <a:blip r:embed="rId3">
            <a:extLst>
              <a:ext uri="{28A0092B-C50C-407E-A947-70E740481C1C}">
                <a14:useLocalDpi xmlns:a14="http://schemas.microsoft.com/office/drawing/2010/main" val="0"/>
              </a:ext>
            </a:extLst>
          </a:blip>
          <a:srcRect l="43385" t="6370" r="19202" b="18003"/>
          <a:stretch/>
        </p:blipFill>
        <p:spPr>
          <a:xfrm rot="20342178">
            <a:off x="251513" y="2442948"/>
            <a:ext cx="2565779" cy="3875964"/>
          </a:xfrm>
          <a:prstGeom prst="rect">
            <a:avLst/>
          </a:prstGeom>
        </p:spPr>
      </p:pic>
      <p:sp>
        <p:nvSpPr>
          <p:cNvPr id="7" name="Rectangle 6">
            <a:extLst>
              <a:ext uri="{FF2B5EF4-FFF2-40B4-BE49-F238E27FC236}">
                <a16:creationId xmlns:a16="http://schemas.microsoft.com/office/drawing/2014/main" id="{2771C28B-13B2-6FE0-4A2E-50CA8A1107C8}"/>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dirty="0">
                <a:ea typeface="+mn-lt"/>
                <a:cs typeface="+mn-lt"/>
              </a:rPr>
              <a:t>Pupil Wellbeing Information</a:t>
            </a:r>
            <a:endParaRPr lang="en-GB" sz="2750" b="1" dirty="0">
              <a:cs typeface="Calibri"/>
            </a:endParaRPr>
          </a:p>
        </p:txBody>
      </p:sp>
      <p:sp>
        <p:nvSpPr>
          <p:cNvPr id="12" name="Rectangle 11">
            <a:extLst>
              <a:ext uri="{FF2B5EF4-FFF2-40B4-BE49-F238E27FC236}">
                <a16:creationId xmlns:a16="http://schemas.microsoft.com/office/drawing/2014/main" id="{966D867B-49F6-7C65-E264-94F034E92DDF}"/>
              </a:ext>
            </a:extLst>
          </p:cNvPr>
          <p:cNvSpPr/>
          <p:nvPr/>
        </p:nvSpPr>
        <p:spPr>
          <a:xfrm>
            <a:off x="148280" y="1282702"/>
            <a:ext cx="6561438" cy="146049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l" rtl="0" fontAlgn="base"/>
            <a:r>
              <a:rPr lang="en-US" sz="1200" dirty="0"/>
              <a:t>Pupil wellbeing is at </a:t>
            </a:r>
            <a:r>
              <a:rPr lang="en-GB" sz="1200" dirty="0"/>
              <a:t>the centre </a:t>
            </a:r>
            <a:r>
              <a:rPr lang="en-US" sz="1200" dirty="0"/>
              <a:t>of life at St. James’, in school you can talk to any member of the school staff who will be willing to listen and support you. Below is the school email for any questions you have or support you require:</a:t>
            </a:r>
          </a:p>
          <a:p>
            <a:pPr algn="l" rtl="0" fontAlgn="base"/>
            <a:endParaRPr lang="en-US" sz="1200" dirty="0"/>
          </a:p>
          <a:p>
            <a:pPr algn="l" rtl="0" fontAlgn="base"/>
            <a:r>
              <a:rPr lang="en-US" sz="1200" dirty="0">
                <a:hlinkClick r:id="rId4"/>
              </a:rPr>
              <a:t>wearelistening@saintjames.co.uk</a:t>
            </a:r>
            <a:endParaRPr lang="en-US" sz="1200" dirty="0"/>
          </a:p>
          <a:p>
            <a:pPr algn="l" rtl="0" fontAlgn="base"/>
            <a:endParaRPr lang="en-US" sz="1200" dirty="0"/>
          </a:p>
          <a:p>
            <a:pPr algn="l" rtl="0" fontAlgn="base"/>
            <a:r>
              <a:rPr lang="en-US" sz="1200" dirty="0"/>
              <a:t>Below this is a series of external support that the school has links with and can also be used:</a:t>
            </a:r>
          </a:p>
        </p:txBody>
      </p:sp>
      <p:pic>
        <p:nvPicPr>
          <p:cNvPr id="14" name="Picture 2">
            <a:extLst>
              <a:ext uri="{FF2B5EF4-FFF2-40B4-BE49-F238E27FC236}">
                <a16:creationId xmlns:a16="http://schemas.microsoft.com/office/drawing/2014/main" id="{49D04CF3-A1EC-8F59-E840-C17264E67E52}"/>
              </a:ext>
            </a:extLst>
          </p:cNvPr>
          <p:cNvPicPr>
            <a:picLocks noChangeAspect="1" noChangeArrowheads="1"/>
          </p:cNvPicPr>
          <p:nvPr/>
        </p:nvPicPr>
        <p:blipFill>
          <a:blip r:embed="rId5"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D41606A-9B9A-2318-F517-B917C49BDEDB}"/>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pic>
        <p:nvPicPr>
          <p:cNvPr id="4" name="Picture 3" descr="A bulletin board with notes pinned to it&#10;&#10;Description automatically generated">
            <a:extLst>
              <a:ext uri="{FF2B5EF4-FFF2-40B4-BE49-F238E27FC236}">
                <a16:creationId xmlns:a16="http://schemas.microsoft.com/office/drawing/2014/main" id="{AB6243C7-C859-B145-6B4F-D57E32A41649}"/>
              </a:ext>
            </a:extLst>
          </p:cNvPr>
          <p:cNvPicPr>
            <a:picLocks noChangeAspect="1"/>
          </p:cNvPicPr>
          <p:nvPr/>
        </p:nvPicPr>
        <p:blipFill rotWithShape="1">
          <a:blip r:embed="rId2">
            <a:extLst>
              <a:ext uri="{28A0092B-C50C-407E-A947-70E740481C1C}">
                <a14:useLocalDpi xmlns:a14="http://schemas.microsoft.com/office/drawing/2010/main" val="0"/>
              </a:ext>
            </a:extLst>
          </a:blip>
          <a:srcRect l="6217" t="56092" r="4324"/>
          <a:stretch/>
        </p:blipFill>
        <p:spPr>
          <a:xfrm>
            <a:off x="364715" y="5561199"/>
            <a:ext cx="6135095" cy="4139731"/>
          </a:xfrm>
          <a:prstGeom prst="rect">
            <a:avLst/>
          </a:prstGeom>
        </p:spPr>
      </p:pic>
    </p:spTree>
    <p:extLst>
      <p:ext uri="{BB962C8B-B14F-4D97-AF65-F5344CB8AC3E}">
        <p14:creationId xmlns:p14="http://schemas.microsoft.com/office/powerpoint/2010/main" val="1205269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dirty="0">
                <a:ea typeface="+mn-lt"/>
                <a:cs typeface="+mn-lt"/>
              </a:rPr>
              <a:t>Lent Term HT4</a:t>
            </a:r>
            <a:r>
              <a:rPr lang="en-GB" sz="2750" b="1" dirty="0">
                <a:ea typeface="+mn-lt"/>
                <a:cs typeface="+mn-lt"/>
              </a:rPr>
              <a:t> Calendar</a:t>
            </a:r>
            <a:endParaRPr lang="en-GB" sz="2750" b="1" dirty="0">
              <a:cs typeface="Calibri"/>
            </a:endParaRP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CC2A6B0B-2440-B1A8-6D63-6450D642D9B4}"/>
              </a:ext>
            </a:extLst>
          </p:cNvPr>
          <p:cNvGraphicFramePr>
            <a:graphicFrameLocks noGrp="1"/>
          </p:cNvGraphicFramePr>
          <p:nvPr>
            <p:extLst>
              <p:ext uri="{D42A27DB-BD31-4B8C-83A1-F6EECF244321}">
                <p14:modId xmlns:p14="http://schemas.microsoft.com/office/powerpoint/2010/main" val="400718470"/>
              </p:ext>
            </p:extLst>
          </p:nvPr>
        </p:nvGraphicFramePr>
        <p:xfrm>
          <a:off x="135922" y="1304670"/>
          <a:ext cx="6561438" cy="7791953"/>
        </p:xfrm>
        <a:graphic>
          <a:graphicData uri="http://schemas.openxmlformats.org/drawingml/2006/table">
            <a:tbl>
              <a:tblPr firstRow="1" bandRow="1">
                <a:tableStyleId>{5940675A-B579-460E-94D1-54222C63F5DA}</a:tableStyleId>
              </a:tblPr>
              <a:tblGrid>
                <a:gridCol w="1093573">
                  <a:extLst>
                    <a:ext uri="{9D8B030D-6E8A-4147-A177-3AD203B41FA5}">
                      <a16:colId xmlns:a16="http://schemas.microsoft.com/office/drawing/2014/main" val="81782415"/>
                    </a:ext>
                  </a:extLst>
                </a:gridCol>
                <a:gridCol w="1093573">
                  <a:extLst>
                    <a:ext uri="{9D8B030D-6E8A-4147-A177-3AD203B41FA5}">
                      <a16:colId xmlns:a16="http://schemas.microsoft.com/office/drawing/2014/main" val="142862800"/>
                    </a:ext>
                  </a:extLst>
                </a:gridCol>
                <a:gridCol w="1093573">
                  <a:extLst>
                    <a:ext uri="{9D8B030D-6E8A-4147-A177-3AD203B41FA5}">
                      <a16:colId xmlns:a16="http://schemas.microsoft.com/office/drawing/2014/main" val="1332426597"/>
                    </a:ext>
                  </a:extLst>
                </a:gridCol>
                <a:gridCol w="1093573">
                  <a:extLst>
                    <a:ext uri="{9D8B030D-6E8A-4147-A177-3AD203B41FA5}">
                      <a16:colId xmlns:a16="http://schemas.microsoft.com/office/drawing/2014/main" val="2486733757"/>
                    </a:ext>
                  </a:extLst>
                </a:gridCol>
                <a:gridCol w="1093573">
                  <a:extLst>
                    <a:ext uri="{9D8B030D-6E8A-4147-A177-3AD203B41FA5}">
                      <a16:colId xmlns:a16="http://schemas.microsoft.com/office/drawing/2014/main" val="2026994669"/>
                    </a:ext>
                  </a:extLst>
                </a:gridCol>
                <a:gridCol w="1093573">
                  <a:extLst>
                    <a:ext uri="{9D8B030D-6E8A-4147-A177-3AD203B41FA5}">
                      <a16:colId xmlns:a16="http://schemas.microsoft.com/office/drawing/2014/main" val="876571330"/>
                    </a:ext>
                  </a:extLst>
                </a:gridCol>
              </a:tblGrid>
              <a:tr h="450773">
                <a:tc>
                  <a:txBody>
                    <a:bodyPr/>
                    <a:lstStyle/>
                    <a:p>
                      <a:endParaRPr lang="en-GB"/>
                    </a:p>
                  </a:txBody>
                  <a:tcPr/>
                </a:tc>
                <a:tc>
                  <a:txBody>
                    <a:bodyPr/>
                    <a:lstStyle/>
                    <a:p>
                      <a:pPr algn="ctr"/>
                      <a:r>
                        <a:rPr lang="en-GB" sz="1600" b="1" dirty="0"/>
                        <a:t>Monday</a:t>
                      </a:r>
                    </a:p>
                  </a:txBody>
                  <a:tcPr marL="0" marR="0" anchor="ctr"/>
                </a:tc>
                <a:tc>
                  <a:txBody>
                    <a:bodyPr/>
                    <a:lstStyle/>
                    <a:p>
                      <a:pPr algn="ctr"/>
                      <a:r>
                        <a:rPr lang="en-GB" sz="1600" b="1" dirty="0"/>
                        <a:t>Tuesday</a:t>
                      </a:r>
                    </a:p>
                  </a:txBody>
                  <a:tcPr marL="0" marR="0" anchor="ctr"/>
                </a:tc>
                <a:tc>
                  <a:txBody>
                    <a:bodyPr/>
                    <a:lstStyle/>
                    <a:p>
                      <a:pPr algn="ctr"/>
                      <a:r>
                        <a:rPr lang="en-GB" sz="1600" b="1" dirty="0"/>
                        <a:t>Wednesday</a:t>
                      </a:r>
                    </a:p>
                  </a:txBody>
                  <a:tcPr marL="0" marR="0" anchor="ctr"/>
                </a:tc>
                <a:tc>
                  <a:txBody>
                    <a:bodyPr/>
                    <a:lstStyle/>
                    <a:p>
                      <a:pPr algn="ctr"/>
                      <a:r>
                        <a:rPr lang="en-GB" sz="1600" b="1" dirty="0"/>
                        <a:t>Thursday</a:t>
                      </a:r>
                    </a:p>
                  </a:txBody>
                  <a:tcPr marL="0" marR="0" anchor="ctr"/>
                </a:tc>
                <a:tc>
                  <a:txBody>
                    <a:bodyPr/>
                    <a:lstStyle/>
                    <a:p>
                      <a:pPr algn="ctr"/>
                      <a:r>
                        <a:rPr lang="en-GB" sz="1600" b="1" dirty="0"/>
                        <a:t>Friday</a:t>
                      </a:r>
                    </a:p>
                  </a:txBody>
                  <a:tcPr marL="0" marR="0" anchor="ctr"/>
                </a:tc>
                <a:extLst>
                  <a:ext uri="{0D108BD9-81ED-4DB2-BD59-A6C34878D82A}">
                    <a16:rowId xmlns:a16="http://schemas.microsoft.com/office/drawing/2014/main" val="3900839918"/>
                  </a:ext>
                </a:extLst>
              </a:tr>
              <a:tr h="1223530">
                <a:tc>
                  <a:txBody>
                    <a:bodyPr/>
                    <a:lstStyle/>
                    <a:p>
                      <a:pPr algn="ctr"/>
                      <a:r>
                        <a:rPr lang="en-GB" sz="1600" b="1" dirty="0"/>
                        <a:t>Week 1</a:t>
                      </a:r>
                    </a:p>
                    <a:p>
                      <a:pPr algn="ctr"/>
                      <a:endParaRPr lang="en-GB" sz="1600" b="1"/>
                    </a:p>
                    <a:p>
                      <a:pPr algn="ctr"/>
                      <a:r>
                        <a:rPr lang="en-GB" sz="1600" b="1" dirty="0"/>
                        <a:t>W/C </a:t>
                      </a:r>
                    </a:p>
                    <a:p>
                      <a:pPr algn="ctr"/>
                      <a:r>
                        <a:rPr lang="en-GB" sz="1600" b="1" dirty="0"/>
                        <a:t>19/2/24</a:t>
                      </a:r>
                    </a:p>
                  </a:txBody>
                  <a:tcPr anchor="ctr"/>
                </a:tc>
                <a:tc>
                  <a:txBody>
                    <a:bodyPr/>
                    <a:lstStyle/>
                    <a:p>
                      <a:endParaRPr lang="en-GB" sz="1000" dirty="0"/>
                    </a:p>
                  </a:txBody>
                  <a:tcPr/>
                </a:tc>
                <a:tc>
                  <a:txBody>
                    <a:bodyPr/>
                    <a:lstStyle/>
                    <a:p>
                      <a:endParaRPr lang="en-GB" sz="1000" dirty="0"/>
                    </a:p>
                  </a:txBody>
                  <a:tcPr/>
                </a:tc>
                <a:tc>
                  <a:txBody>
                    <a:bodyPr/>
                    <a:lstStyle/>
                    <a:p>
                      <a:endParaRPr lang="en-GB" sz="1000" dirty="0"/>
                    </a:p>
                  </a:txBody>
                  <a:tcPr/>
                </a:tc>
                <a:tc>
                  <a:txBody>
                    <a:bodyPr/>
                    <a:lstStyle/>
                    <a:p>
                      <a:endParaRPr lang="en-GB" sz="1000" dirty="0"/>
                    </a:p>
                  </a:txBody>
                  <a:tcPr/>
                </a:tc>
                <a:tc>
                  <a:txBody>
                    <a:bodyPr/>
                    <a:lstStyle/>
                    <a:p>
                      <a:endParaRPr lang="en-GB" sz="1000"/>
                    </a:p>
                  </a:txBody>
                  <a:tcPr/>
                </a:tc>
                <a:extLst>
                  <a:ext uri="{0D108BD9-81ED-4DB2-BD59-A6C34878D82A}">
                    <a16:rowId xmlns:a16="http://schemas.microsoft.com/office/drawing/2014/main" val="4236614031"/>
                  </a:ext>
                </a:extLst>
              </a:tr>
              <a:tr h="1223530">
                <a:tc>
                  <a:txBody>
                    <a:bodyPr/>
                    <a:lstStyle/>
                    <a:p>
                      <a:pPr algn="ctr"/>
                      <a:r>
                        <a:rPr lang="en-GB" sz="1600" b="1" dirty="0"/>
                        <a:t>Week 2</a:t>
                      </a:r>
                    </a:p>
                    <a:p>
                      <a:pPr algn="ctr"/>
                      <a:endParaRPr lang="en-GB" sz="1600" b="1"/>
                    </a:p>
                    <a:p>
                      <a:pPr algn="ctr"/>
                      <a:r>
                        <a:rPr lang="en-GB" sz="1600" b="1" dirty="0"/>
                        <a:t>W/C 26/2/24</a:t>
                      </a:r>
                    </a:p>
                  </a:txBody>
                  <a:tcPr anchor="ctr"/>
                </a:tc>
                <a:tc>
                  <a:txBody>
                    <a:bodyPr/>
                    <a:lstStyle/>
                    <a:p>
                      <a:r>
                        <a:rPr lang="en-GB" sz="1000" dirty="0"/>
                        <a:t>Year 11 and 13 Mock Exams</a:t>
                      </a:r>
                    </a:p>
                  </a:txBody>
                  <a:tcP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black"/>
                          </a:solidFill>
                          <a:effectLst/>
                          <a:uLnTx/>
                          <a:uFillTx/>
                          <a:latin typeface="Calibri" panose="020F0502020204030204"/>
                          <a:ea typeface="+mn-ea"/>
                          <a:cs typeface="+mn-cs"/>
                        </a:rPr>
                        <a:t>Year 11 and 13 Mock Exams</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black"/>
                          </a:solidFill>
                          <a:effectLst/>
                          <a:uLnTx/>
                          <a:uFillTx/>
                          <a:latin typeface="Calibri" panose="020F0502020204030204"/>
                          <a:ea typeface="+mn-ea"/>
                          <a:cs typeface="+mn-cs"/>
                        </a:rPr>
                        <a:t>Year 11 and 13 Mock Exams</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black"/>
                          </a:solidFill>
                          <a:effectLst/>
                          <a:uLnTx/>
                          <a:uFillTx/>
                          <a:latin typeface="Calibri" panose="020F0502020204030204"/>
                          <a:ea typeface="+mn-ea"/>
                          <a:cs typeface="+mn-cs"/>
                        </a:rPr>
                        <a:t>Year 11 and 13 Mock Exams</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black"/>
                          </a:solidFill>
                          <a:effectLst/>
                          <a:uLnTx/>
                          <a:uFillTx/>
                          <a:latin typeface="Calibri" panose="020F0502020204030204"/>
                          <a:ea typeface="+mn-ea"/>
                          <a:cs typeface="+mn-cs"/>
                        </a:rPr>
                        <a:t>Year 11 and 13 Mock Exams</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extLst>
                  <a:ext uri="{0D108BD9-81ED-4DB2-BD59-A6C34878D82A}">
                    <a16:rowId xmlns:a16="http://schemas.microsoft.com/office/drawing/2014/main" val="2730558138"/>
                  </a:ext>
                </a:extLst>
              </a:tr>
              <a:tr h="1223530">
                <a:tc>
                  <a:txBody>
                    <a:bodyPr/>
                    <a:lstStyle/>
                    <a:p>
                      <a:pPr algn="ctr"/>
                      <a:r>
                        <a:rPr lang="en-GB" sz="1600" b="1" dirty="0"/>
                        <a:t>Week 3</a:t>
                      </a:r>
                    </a:p>
                    <a:p>
                      <a:pPr algn="ctr"/>
                      <a:endParaRPr lang="en-GB" sz="1600" b="1"/>
                    </a:p>
                    <a:p>
                      <a:pPr algn="ctr"/>
                      <a:r>
                        <a:rPr lang="en-GB" sz="1600" b="1" dirty="0"/>
                        <a:t>W/C</a:t>
                      </a:r>
                    </a:p>
                    <a:p>
                      <a:pPr algn="ctr"/>
                      <a:r>
                        <a:rPr lang="en-GB" sz="1600" b="1" dirty="0"/>
                        <a:t>4/3/24</a:t>
                      </a:r>
                    </a:p>
                  </a:txBody>
                  <a:tcPr anchor="ct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lang="en-GB" sz="1000" dirty="0"/>
                        <a:t>Year 11 and 13 Mock Exams</a:t>
                      </a:r>
                    </a:p>
                    <a:p>
                      <a:pPr marL="0" marR="0" lvl="0" indent="0" algn="l" defTabSz="685771" rtl="0" eaLnBrk="1" fontAlgn="auto" latinLnBrk="0" hangingPunct="1">
                        <a:lnSpc>
                          <a:spcPct val="100000"/>
                        </a:lnSpc>
                        <a:spcBef>
                          <a:spcPts val="0"/>
                        </a:spcBef>
                        <a:spcAft>
                          <a:spcPts val="0"/>
                        </a:spcAft>
                        <a:buClrTx/>
                        <a:buSzTx/>
                        <a:buFontTx/>
                        <a:buNone/>
                        <a:tabLst/>
                        <a:defRPr/>
                      </a:pPr>
                      <a:endParaRPr lang="en-GB" sz="1000" dirty="0"/>
                    </a:p>
                    <a:p>
                      <a:pPr marL="0" marR="0" lvl="0" indent="0" algn="l" defTabSz="685771" rtl="0" eaLnBrk="1" fontAlgn="auto" latinLnBrk="0" hangingPunct="1">
                        <a:lnSpc>
                          <a:spcPct val="100000"/>
                        </a:lnSpc>
                        <a:spcBef>
                          <a:spcPts val="0"/>
                        </a:spcBef>
                        <a:spcAft>
                          <a:spcPts val="0"/>
                        </a:spcAft>
                        <a:buClrTx/>
                        <a:buSzTx/>
                        <a:buFontTx/>
                        <a:buNone/>
                        <a:tabLst/>
                        <a:defRPr/>
                      </a:pPr>
                      <a:r>
                        <a:rPr lang="en-GB" sz="1000" dirty="0"/>
                        <a:t>English Week</a:t>
                      </a:r>
                    </a:p>
                  </a:txBody>
                  <a:tcP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black"/>
                          </a:solidFill>
                          <a:effectLst/>
                          <a:uLnTx/>
                          <a:uFillTx/>
                          <a:latin typeface="Calibri" panose="020F0502020204030204"/>
                          <a:ea typeface="+mn-ea"/>
                          <a:cs typeface="+mn-cs"/>
                        </a:rPr>
                        <a:t>Year 11 and 13 Mock Exams</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black"/>
                          </a:solidFill>
                          <a:effectLst/>
                          <a:uLnTx/>
                          <a:uFillTx/>
                          <a:latin typeface="Calibri" panose="020F0502020204030204"/>
                          <a:ea typeface="+mn-ea"/>
                          <a:cs typeface="+mn-cs"/>
                        </a:rPr>
                        <a:t>Year 11 and 13 Mock Exams</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black"/>
                          </a:solidFill>
                          <a:effectLst/>
                          <a:uLnTx/>
                          <a:uFillTx/>
                          <a:latin typeface="Calibri" panose="020F0502020204030204"/>
                          <a:ea typeface="+mn-ea"/>
                          <a:cs typeface="+mn-cs"/>
                        </a:rPr>
                        <a:t>Year 11 and 13 Mock Exams</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rPr>
                        <a:t>Year 11 and 13 Mock Exams</a:t>
                      </a:r>
                    </a:p>
                  </a:txBody>
                  <a:tcPr/>
                </a:tc>
                <a:extLst>
                  <a:ext uri="{0D108BD9-81ED-4DB2-BD59-A6C34878D82A}">
                    <a16:rowId xmlns:a16="http://schemas.microsoft.com/office/drawing/2014/main" val="1216343044"/>
                  </a:ext>
                </a:extLst>
              </a:tr>
              <a:tr h="1223530">
                <a:tc>
                  <a:txBody>
                    <a:bodyPr/>
                    <a:lstStyle/>
                    <a:p>
                      <a:pPr algn="ctr"/>
                      <a:r>
                        <a:rPr lang="en-GB" sz="1600" b="1" dirty="0"/>
                        <a:t>Week 4</a:t>
                      </a:r>
                    </a:p>
                    <a:p>
                      <a:pPr algn="ctr"/>
                      <a:endParaRPr lang="en-GB" sz="1600" b="1"/>
                    </a:p>
                    <a:p>
                      <a:pPr algn="ctr"/>
                      <a:r>
                        <a:rPr lang="en-GB" sz="1600" b="1" dirty="0"/>
                        <a:t>W/C</a:t>
                      </a:r>
                    </a:p>
                    <a:p>
                      <a:pPr algn="ctr"/>
                      <a:r>
                        <a:rPr lang="en-GB" sz="1600" b="1" dirty="0"/>
                        <a:t>11/3/24</a:t>
                      </a:r>
                    </a:p>
                  </a:txBody>
                  <a:tcPr anchor="ctr"/>
                </a:tc>
                <a:tc>
                  <a:txBody>
                    <a:bodyPr/>
                    <a:lstStyle/>
                    <a:p>
                      <a:r>
                        <a:rPr lang="en-GB" sz="1000" dirty="0"/>
                        <a:t>Science Week</a:t>
                      </a:r>
                    </a:p>
                  </a:txBody>
                  <a:tcPr/>
                </a:tc>
                <a:tc>
                  <a:txBody>
                    <a:bodyPr/>
                    <a:lstStyle/>
                    <a:p>
                      <a:endParaRPr lang="en-GB" sz="1000"/>
                    </a:p>
                  </a:txBody>
                  <a:tcPr/>
                </a:tc>
                <a:tc>
                  <a:txBody>
                    <a:bodyPr/>
                    <a:lstStyle/>
                    <a:p>
                      <a:endParaRPr lang="en-GB" sz="1000"/>
                    </a:p>
                  </a:txBody>
                  <a:tcPr/>
                </a:tc>
                <a:tc>
                  <a:txBody>
                    <a:bodyPr/>
                    <a:lstStyle/>
                    <a:p>
                      <a:endParaRPr lang="en-GB" sz="1000"/>
                    </a:p>
                  </a:txBody>
                  <a:tcPr/>
                </a:tc>
                <a:tc>
                  <a:txBody>
                    <a:bodyPr/>
                    <a:lstStyle/>
                    <a:p>
                      <a:endParaRPr lang="en-GB" sz="1000"/>
                    </a:p>
                  </a:txBody>
                  <a:tcPr/>
                </a:tc>
                <a:extLst>
                  <a:ext uri="{0D108BD9-81ED-4DB2-BD59-A6C34878D82A}">
                    <a16:rowId xmlns:a16="http://schemas.microsoft.com/office/drawing/2014/main" val="1546087700"/>
                  </a:ext>
                </a:extLst>
              </a:tr>
              <a:tr h="1223530">
                <a:tc>
                  <a:txBody>
                    <a:bodyPr/>
                    <a:lstStyle/>
                    <a:p>
                      <a:pPr algn="ctr"/>
                      <a:r>
                        <a:rPr lang="en-GB" sz="1600" b="1" dirty="0"/>
                        <a:t>Week 5</a:t>
                      </a:r>
                    </a:p>
                    <a:p>
                      <a:pPr algn="ctr"/>
                      <a:endParaRPr lang="en-GB" sz="1600" b="1"/>
                    </a:p>
                    <a:p>
                      <a:pPr algn="ctr"/>
                      <a:r>
                        <a:rPr lang="en-GB" sz="1600" b="1" dirty="0"/>
                        <a:t>W/C</a:t>
                      </a:r>
                    </a:p>
                    <a:p>
                      <a:pPr algn="ctr"/>
                      <a:r>
                        <a:rPr lang="en-GB" sz="1600" b="1" dirty="0"/>
                        <a:t>18/3/24</a:t>
                      </a:r>
                    </a:p>
                  </a:txBody>
                  <a:tcPr anchor="ctr"/>
                </a:tc>
                <a:tc>
                  <a:txBody>
                    <a:bodyPr/>
                    <a:lstStyle/>
                    <a:p>
                      <a:endParaRPr lang="en-GB" sz="1000"/>
                    </a:p>
                  </a:txBody>
                  <a:tcPr/>
                </a:tc>
                <a:tc>
                  <a:txBody>
                    <a:bodyPr/>
                    <a:lstStyle/>
                    <a:p>
                      <a:endParaRPr lang="en-GB" sz="1000"/>
                    </a:p>
                  </a:txBody>
                  <a:tcPr/>
                </a:tc>
                <a:tc>
                  <a:txBody>
                    <a:bodyPr/>
                    <a:lstStyle/>
                    <a:p>
                      <a:endParaRPr lang="en-GB" sz="1000"/>
                    </a:p>
                  </a:txBody>
                  <a:tcPr/>
                </a:tc>
                <a:tc>
                  <a:txBody>
                    <a:bodyPr/>
                    <a:lstStyle/>
                    <a:p>
                      <a:endParaRPr lang="en-GB" sz="1000"/>
                    </a:p>
                  </a:txBody>
                  <a:tcPr/>
                </a:tc>
                <a:tc>
                  <a:txBody>
                    <a:bodyPr/>
                    <a:lstStyle/>
                    <a:p>
                      <a:r>
                        <a:rPr lang="en-GB" sz="1000" dirty="0"/>
                        <a:t>Blakeney Charity Event</a:t>
                      </a:r>
                    </a:p>
                  </a:txBody>
                  <a:tcPr/>
                </a:tc>
                <a:extLst>
                  <a:ext uri="{0D108BD9-81ED-4DB2-BD59-A6C34878D82A}">
                    <a16:rowId xmlns:a16="http://schemas.microsoft.com/office/drawing/2014/main" val="187972937"/>
                  </a:ext>
                </a:extLst>
              </a:tr>
              <a:tr h="1223530">
                <a:tc>
                  <a:txBody>
                    <a:bodyPr/>
                    <a:lstStyle/>
                    <a:p>
                      <a:pPr algn="ctr"/>
                      <a:r>
                        <a:rPr lang="en-GB" sz="1600" b="1" dirty="0"/>
                        <a:t>Week 6</a:t>
                      </a:r>
                    </a:p>
                    <a:p>
                      <a:pPr algn="ctr"/>
                      <a:endParaRPr lang="en-GB" sz="1600" b="1"/>
                    </a:p>
                    <a:p>
                      <a:pPr algn="ctr"/>
                      <a:r>
                        <a:rPr lang="en-GB" sz="1600" b="1" dirty="0"/>
                        <a:t>W/C</a:t>
                      </a:r>
                    </a:p>
                    <a:p>
                      <a:pPr algn="ctr"/>
                      <a:r>
                        <a:rPr lang="en-GB" sz="1600" b="1" dirty="0"/>
                        <a:t>25/3/24</a:t>
                      </a:r>
                    </a:p>
                  </a:txBody>
                  <a:tcPr anchor="ctr"/>
                </a:tc>
                <a:tc>
                  <a:txBody>
                    <a:bodyPr/>
                    <a:lstStyle/>
                    <a:p>
                      <a:endParaRPr lang="en-GB" sz="1000"/>
                    </a:p>
                  </a:txBody>
                  <a:tcPr/>
                </a:tc>
                <a:tc>
                  <a:txBody>
                    <a:bodyPr/>
                    <a:lstStyle/>
                    <a:p>
                      <a:r>
                        <a:rPr lang="en-GB" sz="1000" dirty="0"/>
                        <a:t>Year 7, 8, 9 Progress Consultation Evening</a:t>
                      </a:r>
                    </a:p>
                  </a:txBody>
                  <a:tcPr/>
                </a:tc>
                <a:tc>
                  <a:txBody>
                    <a:bodyPr/>
                    <a:lstStyle/>
                    <a:p>
                      <a:pPr marL="0" marR="0" lvl="0" indent="0" algn="l" defTabSz="685771" rtl="0" eaLnBrk="1" fontAlgn="auto" latinLnBrk="0" hangingPunct="1">
                        <a:lnSpc>
                          <a:spcPct val="100000"/>
                        </a:lnSpc>
                        <a:spcBef>
                          <a:spcPts val="0"/>
                        </a:spcBef>
                        <a:spcAft>
                          <a:spcPts val="0"/>
                        </a:spcAft>
                        <a:buClrTx/>
                        <a:buSzTx/>
                        <a:buFontTx/>
                        <a:buNone/>
                        <a:tabLst/>
                        <a:defRPr/>
                      </a:pPr>
                      <a:r>
                        <a:rPr lang="en-GB" sz="1000" dirty="0"/>
                        <a:t>Year 10, 11, 12, 13 Progress Consultation Evening</a:t>
                      </a:r>
                    </a:p>
                  </a:txBody>
                  <a:tcPr/>
                </a:tc>
                <a:tc>
                  <a:txBody>
                    <a:bodyPr/>
                    <a:lstStyle/>
                    <a:p>
                      <a:r>
                        <a:rPr lang="en-GB" sz="1000" dirty="0"/>
                        <a:t>School Ends of Easter</a:t>
                      </a:r>
                    </a:p>
                  </a:txBody>
                  <a:tcPr/>
                </a:tc>
                <a:tc>
                  <a:txBody>
                    <a:bodyPr/>
                    <a:lstStyle/>
                    <a:p>
                      <a:r>
                        <a:rPr lang="en-GB" sz="1000" dirty="0"/>
                        <a:t>Good Friday</a:t>
                      </a:r>
                    </a:p>
                  </a:txBody>
                  <a:tcPr/>
                </a:tc>
                <a:extLst>
                  <a:ext uri="{0D108BD9-81ED-4DB2-BD59-A6C34878D82A}">
                    <a16:rowId xmlns:a16="http://schemas.microsoft.com/office/drawing/2014/main" val="1164364863"/>
                  </a:ext>
                </a:extLst>
              </a:tr>
            </a:tbl>
          </a:graphicData>
        </a:graphic>
      </p:graphicFrame>
      <p:sp>
        <p:nvSpPr>
          <p:cNvPr id="3" name="Rectangle 2">
            <a:extLst>
              <a:ext uri="{FF2B5EF4-FFF2-40B4-BE49-F238E27FC236}">
                <a16:creationId xmlns:a16="http://schemas.microsoft.com/office/drawing/2014/main" id="{F6BFB656-3574-E2AE-C9EA-01E5A080B595}"/>
              </a:ext>
            </a:extLst>
          </p:cNvPr>
          <p:cNvSpPr/>
          <p:nvPr/>
        </p:nvSpPr>
        <p:spPr>
          <a:xfrm>
            <a:off x="143521" y="9217878"/>
            <a:ext cx="6563815" cy="27966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1400">
                <a:ea typeface="Calibri"/>
                <a:cs typeface="Calibri"/>
              </a:rPr>
              <a:t>*Please note that </a:t>
            </a:r>
            <a:r>
              <a:rPr lang="en-US" sz="1400">
                <a:ea typeface="+mn-lt"/>
                <a:cs typeface="+mn-lt"/>
              </a:rPr>
              <a:t>we will email home if there are any changes to dates. </a:t>
            </a:r>
            <a:endParaRPr lang="en-US" sz="1400">
              <a:ea typeface="Calibri"/>
              <a:cs typeface="Calibri"/>
            </a:endParaRPr>
          </a:p>
        </p:txBody>
      </p:sp>
    </p:spTree>
    <p:extLst>
      <p:ext uri="{BB962C8B-B14F-4D97-AF65-F5344CB8AC3E}">
        <p14:creationId xmlns:p14="http://schemas.microsoft.com/office/powerpoint/2010/main" val="28878340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dirty="0">
                <a:ea typeface="+mn-lt"/>
                <a:cs typeface="+mn-lt"/>
              </a:rPr>
              <a:t>Lent Term HT4</a:t>
            </a:r>
            <a:r>
              <a:rPr lang="en-GB" sz="2750" b="1" dirty="0">
                <a:ea typeface="+mn-lt"/>
                <a:cs typeface="+mn-lt"/>
              </a:rPr>
              <a:t> Merits</a:t>
            </a:r>
            <a:endParaRPr lang="en-GB" sz="2750" b="1" dirty="0">
              <a:cs typeface="Calibri"/>
            </a:endParaRP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CC2A6B0B-2440-B1A8-6D63-6450D642D9B4}"/>
              </a:ext>
            </a:extLst>
          </p:cNvPr>
          <p:cNvGraphicFramePr>
            <a:graphicFrameLocks noGrp="1"/>
          </p:cNvGraphicFramePr>
          <p:nvPr>
            <p:extLst>
              <p:ext uri="{D42A27DB-BD31-4B8C-83A1-F6EECF244321}">
                <p14:modId xmlns:p14="http://schemas.microsoft.com/office/powerpoint/2010/main" val="1694421011"/>
              </p:ext>
            </p:extLst>
          </p:nvPr>
        </p:nvGraphicFramePr>
        <p:xfrm>
          <a:off x="135922" y="1304670"/>
          <a:ext cx="6570535" cy="8196202"/>
        </p:xfrm>
        <a:graphic>
          <a:graphicData uri="http://schemas.openxmlformats.org/drawingml/2006/table">
            <a:tbl>
              <a:tblPr firstRow="1" bandRow="1">
                <a:tableStyleId>{5940675A-B579-460E-94D1-54222C63F5DA}</a:tableStyleId>
              </a:tblPr>
              <a:tblGrid>
                <a:gridCol w="1314107">
                  <a:extLst>
                    <a:ext uri="{9D8B030D-6E8A-4147-A177-3AD203B41FA5}">
                      <a16:colId xmlns:a16="http://schemas.microsoft.com/office/drawing/2014/main" val="81782415"/>
                    </a:ext>
                  </a:extLst>
                </a:gridCol>
                <a:gridCol w="1314107">
                  <a:extLst>
                    <a:ext uri="{9D8B030D-6E8A-4147-A177-3AD203B41FA5}">
                      <a16:colId xmlns:a16="http://schemas.microsoft.com/office/drawing/2014/main" val="142862800"/>
                    </a:ext>
                  </a:extLst>
                </a:gridCol>
                <a:gridCol w="1314107">
                  <a:extLst>
                    <a:ext uri="{9D8B030D-6E8A-4147-A177-3AD203B41FA5}">
                      <a16:colId xmlns:a16="http://schemas.microsoft.com/office/drawing/2014/main" val="1332426597"/>
                    </a:ext>
                  </a:extLst>
                </a:gridCol>
                <a:gridCol w="1314107">
                  <a:extLst>
                    <a:ext uri="{9D8B030D-6E8A-4147-A177-3AD203B41FA5}">
                      <a16:colId xmlns:a16="http://schemas.microsoft.com/office/drawing/2014/main" val="2486733757"/>
                    </a:ext>
                  </a:extLst>
                </a:gridCol>
                <a:gridCol w="1314107">
                  <a:extLst>
                    <a:ext uri="{9D8B030D-6E8A-4147-A177-3AD203B41FA5}">
                      <a16:colId xmlns:a16="http://schemas.microsoft.com/office/drawing/2014/main" val="2026994669"/>
                    </a:ext>
                  </a:extLst>
                </a:gridCol>
              </a:tblGrid>
              <a:tr h="1170886">
                <a:tc>
                  <a:txBody>
                    <a:bodyPr/>
                    <a:lstStyle/>
                    <a:p>
                      <a:pPr algn="ctr"/>
                      <a:r>
                        <a:rPr lang="en-GB" sz="2800" b="1">
                          <a:solidFill>
                            <a:schemeClr val="bg2">
                              <a:lumMod val="90000"/>
                            </a:schemeClr>
                          </a:solidFill>
                        </a:rPr>
                        <a:t>1</a:t>
                      </a:r>
                    </a:p>
                  </a:txBody>
                  <a:tcPr anchor="ctr"/>
                </a:tc>
                <a:tc>
                  <a:txBody>
                    <a:bodyPr/>
                    <a:lstStyle/>
                    <a:p>
                      <a:pPr algn="ctr"/>
                      <a:r>
                        <a:rPr lang="en-GB" sz="2800" b="1">
                          <a:solidFill>
                            <a:schemeClr val="bg2">
                              <a:lumMod val="90000"/>
                            </a:schemeClr>
                          </a:solidFill>
                        </a:rPr>
                        <a:t>2</a:t>
                      </a:r>
                    </a:p>
                  </a:txBody>
                  <a:tcPr marL="0" marR="0" anchor="ctr"/>
                </a:tc>
                <a:tc>
                  <a:txBody>
                    <a:bodyPr/>
                    <a:lstStyle/>
                    <a:p>
                      <a:pPr algn="ctr"/>
                      <a:r>
                        <a:rPr lang="en-GB" sz="2800" b="1">
                          <a:solidFill>
                            <a:schemeClr val="bg2">
                              <a:lumMod val="90000"/>
                            </a:schemeClr>
                          </a:solidFill>
                        </a:rPr>
                        <a:t>3</a:t>
                      </a:r>
                    </a:p>
                  </a:txBody>
                  <a:tcPr marL="0" marR="0" anchor="ctr"/>
                </a:tc>
                <a:tc>
                  <a:txBody>
                    <a:bodyPr/>
                    <a:lstStyle/>
                    <a:p>
                      <a:pPr algn="ctr"/>
                      <a:r>
                        <a:rPr lang="en-GB" sz="2800" b="1">
                          <a:solidFill>
                            <a:schemeClr val="bg2">
                              <a:lumMod val="90000"/>
                            </a:schemeClr>
                          </a:solidFill>
                        </a:rPr>
                        <a:t>4</a:t>
                      </a:r>
                    </a:p>
                  </a:txBody>
                  <a:tcPr marL="0" marR="0" anchor="ctr"/>
                </a:tc>
                <a:tc>
                  <a:txBody>
                    <a:bodyPr/>
                    <a:lstStyle/>
                    <a:p>
                      <a:pPr algn="ctr"/>
                      <a:r>
                        <a:rPr lang="en-GB" sz="2800" b="1">
                          <a:solidFill>
                            <a:schemeClr val="bg2">
                              <a:lumMod val="90000"/>
                            </a:schemeClr>
                          </a:solidFill>
                        </a:rPr>
                        <a:t>5</a:t>
                      </a:r>
                    </a:p>
                  </a:txBody>
                  <a:tcPr marL="0" marR="0" anchor="ctr"/>
                </a:tc>
                <a:extLst>
                  <a:ext uri="{0D108BD9-81ED-4DB2-BD59-A6C34878D82A}">
                    <a16:rowId xmlns:a16="http://schemas.microsoft.com/office/drawing/2014/main" val="3900839918"/>
                  </a:ext>
                </a:extLst>
              </a:tr>
              <a:tr h="1170886">
                <a:tc>
                  <a:txBody>
                    <a:bodyPr/>
                    <a:lstStyle/>
                    <a:p>
                      <a:pPr algn="ctr"/>
                      <a:r>
                        <a:rPr lang="en-GB" sz="2800" b="1">
                          <a:solidFill>
                            <a:schemeClr val="bg2">
                              <a:lumMod val="90000"/>
                            </a:schemeClr>
                          </a:solidFill>
                        </a:rPr>
                        <a:t>6</a:t>
                      </a:r>
                    </a:p>
                  </a:txBody>
                  <a:tcPr anchor="ctr"/>
                </a:tc>
                <a:tc>
                  <a:txBody>
                    <a:bodyPr/>
                    <a:lstStyle/>
                    <a:p>
                      <a:pPr algn="ctr"/>
                      <a:r>
                        <a:rPr lang="en-GB" sz="2800" b="1">
                          <a:solidFill>
                            <a:schemeClr val="bg2">
                              <a:lumMod val="90000"/>
                            </a:schemeClr>
                          </a:solidFill>
                        </a:rPr>
                        <a:t>7</a:t>
                      </a:r>
                    </a:p>
                  </a:txBody>
                  <a:tcPr anchor="ctr"/>
                </a:tc>
                <a:tc>
                  <a:txBody>
                    <a:bodyPr/>
                    <a:lstStyle/>
                    <a:p>
                      <a:pPr algn="ctr"/>
                      <a:r>
                        <a:rPr lang="en-GB" sz="2800" b="1">
                          <a:solidFill>
                            <a:schemeClr val="bg2">
                              <a:lumMod val="90000"/>
                            </a:schemeClr>
                          </a:solidFill>
                        </a:rPr>
                        <a:t>8</a:t>
                      </a:r>
                    </a:p>
                  </a:txBody>
                  <a:tcPr anchor="ctr"/>
                </a:tc>
                <a:tc>
                  <a:txBody>
                    <a:bodyPr/>
                    <a:lstStyle/>
                    <a:p>
                      <a:pPr algn="ctr"/>
                      <a:r>
                        <a:rPr lang="en-GB" sz="2800" b="1">
                          <a:solidFill>
                            <a:schemeClr val="bg2">
                              <a:lumMod val="90000"/>
                            </a:schemeClr>
                          </a:solidFill>
                        </a:rPr>
                        <a:t>9</a:t>
                      </a:r>
                    </a:p>
                  </a:txBody>
                  <a:tcPr anchor="ctr"/>
                </a:tc>
                <a:tc>
                  <a:txBody>
                    <a:bodyPr/>
                    <a:lstStyle/>
                    <a:p>
                      <a:pPr algn="ctr"/>
                      <a:r>
                        <a:rPr lang="en-GB" sz="2800" b="1">
                          <a:solidFill>
                            <a:schemeClr val="bg2">
                              <a:lumMod val="90000"/>
                            </a:schemeClr>
                          </a:solidFill>
                        </a:rPr>
                        <a:t>10</a:t>
                      </a:r>
                    </a:p>
                  </a:txBody>
                  <a:tcPr anchor="ctr"/>
                </a:tc>
                <a:extLst>
                  <a:ext uri="{0D108BD9-81ED-4DB2-BD59-A6C34878D82A}">
                    <a16:rowId xmlns:a16="http://schemas.microsoft.com/office/drawing/2014/main" val="4236614031"/>
                  </a:ext>
                </a:extLst>
              </a:tr>
              <a:tr h="1170886">
                <a:tc>
                  <a:txBody>
                    <a:bodyPr/>
                    <a:lstStyle/>
                    <a:p>
                      <a:pPr algn="ctr"/>
                      <a:r>
                        <a:rPr lang="en-GB" sz="2800" b="1">
                          <a:solidFill>
                            <a:schemeClr val="bg2">
                              <a:lumMod val="90000"/>
                            </a:schemeClr>
                          </a:solidFill>
                        </a:rPr>
                        <a:t>11</a:t>
                      </a:r>
                    </a:p>
                  </a:txBody>
                  <a:tcPr anchor="ctr"/>
                </a:tc>
                <a:tc>
                  <a:txBody>
                    <a:bodyPr/>
                    <a:lstStyle/>
                    <a:p>
                      <a:pPr algn="ctr"/>
                      <a:r>
                        <a:rPr lang="en-GB" sz="2800" b="1">
                          <a:solidFill>
                            <a:schemeClr val="bg2">
                              <a:lumMod val="90000"/>
                            </a:schemeClr>
                          </a:solidFill>
                        </a:rPr>
                        <a:t>12</a:t>
                      </a:r>
                    </a:p>
                  </a:txBody>
                  <a:tcPr anchor="ctr"/>
                </a:tc>
                <a:tc>
                  <a:txBody>
                    <a:bodyPr/>
                    <a:lstStyle/>
                    <a:p>
                      <a:pPr algn="ctr"/>
                      <a:r>
                        <a:rPr lang="en-GB" sz="2800" b="1">
                          <a:solidFill>
                            <a:schemeClr val="bg2">
                              <a:lumMod val="90000"/>
                            </a:schemeClr>
                          </a:solidFill>
                        </a:rPr>
                        <a:t>13</a:t>
                      </a:r>
                    </a:p>
                  </a:txBody>
                  <a:tcPr anchor="ctr"/>
                </a:tc>
                <a:tc>
                  <a:txBody>
                    <a:bodyPr/>
                    <a:lstStyle/>
                    <a:p>
                      <a:pPr algn="ctr"/>
                      <a:r>
                        <a:rPr lang="en-GB" sz="2800" b="1">
                          <a:solidFill>
                            <a:schemeClr val="bg2">
                              <a:lumMod val="90000"/>
                            </a:schemeClr>
                          </a:solidFill>
                        </a:rPr>
                        <a:t>14</a:t>
                      </a:r>
                    </a:p>
                  </a:txBody>
                  <a:tcPr anchor="ctr"/>
                </a:tc>
                <a:tc>
                  <a:txBody>
                    <a:bodyPr/>
                    <a:lstStyle/>
                    <a:p>
                      <a:pPr algn="ctr"/>
                      <a:r>
                        <a:rPr lang="en-GB" sz="2800" b="1">
                          <a:solidFill>
                            <a:schemeClr val="bg2">
                              <a:lumMod val="90000"/>
                            </a:schemeClr>
                          </a:solidFill>
                        </a:rPr>
                        <a:t>15</a:t>
                      </a:r>
                    </a:p>
                  </a:txBody>
                  <a:tcPr anchor="ctr"/>
                </a:tc>
                <a:extLst>
                  <a:ext uri="{0D108BD9-81ED-4DB2-BD59-A6C34878D82A}">
                    <a16:rowId xmlns:a16="http://schemas.microsoft.com/office/drawing/2014/main" val="2730558138"/>
                  </a:ext>
                </a:extLst>
              </a:tr>
              <a:tr h="1170886">
                <a:tc>
                  <a:txBody>
                    <a:bodyPr/>
                    <a:lstStyle/>
                    <a:p>
                      <a:pPr algn="ctr"/>
                      <a:r>
                        <a:rPr lang="en-GB" sz="2800" b="1">
                          <a:solidFill>
                            <a:schemeClr val="bg2">
                              <a:lumMod val="90000"/>
                            </a:schemeClr>
                          </a:solidFill>
                        </a:rPr>
                        <a:t>16</a:t>
                      </a:r>
                    </a:p>
                  </a:txBody>
                  <a:tcPr anchor="ctr"/>
                </a:tc>
                <a:tc>
                  <a:txBody>
                    <a:bodyPr/>
                    <a:lstStyle/>
                    <a:p>
                      <a:pPr algn="ctr"/>
                      <a:r>
                        <a:rPr lang="en-GB" sz="2800" b="1">
                          <a:solidFill>
                            <a:schemeClr val="bg2">
                              <a:lumMod val="90000"/>
                            </a:schemeClr>
                          </a:solidFill>
                        </a:rPr>
                        <a:t>17</a:t>
                      </a:r>
                    </a:p>
                  </a:txBody>
                  <a:tcPr anchor="ctr"/>
                </a:tc>
                <a:tc>
                  <a:txBody>
                    <a:bodyPr/>
                    <a:lstStyle/>
                    <a:p>
                      <a:pPr algn="ctr"/>
                      <a:r>
                        <a:rPr lang="en-GB" sz="2800" b="1">
                          <a:solidFill>
                            <a:schemeClr val="bg2">
                              <a:lumMod val="90000"/>
                            </a:schemeClr>
                          </a:solidFill>
                        </a:rPr>
                        <a:t>18</a:t>
                      </a:r>
                    </a:p>
                  </a:txBody>
                  <a:tcPr anchor="ctr"/>
                </a:tc>
                <a:tc>
                  <a:txBody>
                    <a:bodyPr/>
                    <a:lstStyle/>
                    <a:p>
                      <a:pPr algn="ctr"/>
                      <a:r>
                        <a:rPr lang="en-GB" sz="2800" b="1">
                          <a:solidFill>
                            <a:schemeClr val="bg2">
                              <a:lumMod val="90000"/>
                            </a:schemeClr>
                          </a:solidFill>
                        </a:rPr>
                        <a:t>19</a:t>
                      </a:r>
                    </a:p>
                  </a:txBody>
                  <a:tcPr anchor="ctr"/>
                </a:tc>
                <a:tc>
                  <a:txBody>
                    <a:bodyPr/>
                    <a:lstStyle/>
                    <a:p>
                      <a:pPr algn="ctr"/>
                      <a:r>
                        <a:rPr lang="en-GB" sz="2800" b="1">
                          <a:solidFill>
                            <a:schemeClr val="bg2">
                              <a:lumMod val="90000"/>
                            </a:schemeClr>
                          </a:solidFill>
                        </a:rPr>
                        <a:t>20</a:t>
                      </a:r>
                    </a:p>
                  </a:txBody>
                  <a:tcPr anchor="ctr"/>
                </a:tc>
                <a:extLst>
                  <a:ext uri="{0D108BD9-81ED-4DB2-BD59-A6C34878D82A}">
                    <a16:rowId xmlns:a16="http://schemas.microsoft.com/office/drawing/2014/main" val="1216343044"/>
                  </a:ext>
                </a:extLst>
              </a:tr>
              <a:tr h="1170886">
                <a:tc>
                  <a:txBody>
                    <a:bodyPr/>
                    <a:lstStyle/>
                    <a:p>
                      <a:pPr algn="ctr"/>
                      <a:r>
                        <a:rPr lang="en-GB" sz="2800" b="1">
                          <a:solidFill>
                            <a:schemeClr val="bg2">
                              <a:lumMod val="90000"/>
                            </a:schemeClr>
                          </a:solidFill>
                        </a:rPr>
                        <a:t>21</a:t>
                      </a:r>
                    </a:p>
                  </a:txBody>
                  <a:tcPr anchor="ctr"/>
                </a:tc>
                <a:tc>
                  <a:txBody>
                    <a:bodyPr/>
                    <a:lstStyle/>
                    <a:p>
                      <a:pPr algn="ctr"/>
                      <a:r>
                        <a:rPr lang="en-GB" sz="2800" b="1">
                          <a:solidFill>
                            <a:schemeClr val="bg2">
                              <a:lumMod val="90000"/>
                            </a:schemeClr>
                          </a:solidFill>
                        </a:rPr>
                        <a:t>22</a:t>
                      </a:r>
                    </a:p>
                  </a:txBody>
                  <a:tcPr anchor="ctr"/>
                </a:tc>
                <a:tc>
                  <a:txBody>
                    <a:bodyPr/>
                    <a:lstStyle/>
                    <a:p>
                      <a:pPr algn="ctr"/>
                      <a:r>
                        <a:rPr lang="en-GB" sz="2800" b="1">
                          <a:solidFill>
                            <a:schemeClr val="bg2">
                              <a:lumMod val="90000"/>
                            </a:schemeClr>
                          </a:solidFill>
                        </a:rPr>
                        <a:t>23</a:t>
                      </a:r>
                    </a:p>
                  </a:txBody>
                  <a:tcPr anchor="ctr"/>
                </a:tc>
                <a:tc>
                  <a:txBody>
                    <a:bodyPr/>
                    <a:lstStyle/>
                    <a:p>
                      <a:pPr algn="ctr"/>
                      <a:r>
                        <a:rPr lang="en-GB" sz="2800" b="1">
                          <a:solidFill>
                            <a:schemeClr val="bg2">
                              <a:lumMod val="90000"/>
                            </a:schemeClr>
                          </a:solidFill>
                        </a:rPr>
                        <a:t>24</a:t>
                      </a:r>
                    </a:p>
                  </a:txBody>
                  <a:tcPr anchor="ctr"/>
                </a:tc>
                <a:tc>
                  <a:txBody>
                    <a:bodyPr/>
                    <a:lstStyle/>
                    <a:p>
                      <a:pPr algn="ctr"/>
                      <a:r>
                        <a:rPr lang="en-GB" sz="2800" b="1">
                          <a:solidFill>
                            <a:schemeClr val="bg2">
                              <a:lumMod val="90000"/>
                            </a:schemeClr>
                          </a:solidFill>
                        </a:rPr>
                        <a:t>25</a:t>
                      </a:r>
                    </a:p>
                  </a:txBody>
                  <a:tcPr anchor="ctr"/>
                </a:tc>
                <a:extLst>
                  <a:ext uri="{0D108BD9-81ED-4DB2-BD59-A6C34878D82A}">
                    <a16:rowId xmlns:a16="http://schemas.microsoft.com/office/drawing/2014/main" val="1546087700"/>
                  </a:ext>
                </a:extLst>
              </a:tr>
              <a:tr h="1170886">
                <a:tc>
                  <a:txBody>
                    <a:bodyPr/>
                    <a:lstStyle/>
                    <a:p>
                      <a:pPr algn="ctr"/>
                      <a:r>
                        <a:rPr lang="en-GB" sz="2800" b="1">
                          <a:solidFill>
                            <a:schemeClr val="bg2">
                              <a:lumMod val="90000"/>
                            </a:schemeClr>
                          </a:solidFill>
                        </a:rPr>
                        <a:t>26</a:t>
                      </a:r>
                    </a:p>
                  </a:txBody>
                  <a:tcPr anchor="ctr"/>
                </a:tc>
                <a:tc>
                  <a:txBody>
                    <a:bodyPr/>
                    <a:lstStyle/>
                    <a:p>
                      <a:pPr algn="ctr"/>
                      <a:r>
                        <a:rPr lang="en-GB" sz="2800" b="1">
                          <a:solidFill>
                            <a:schemeClr val="bg2">
                              <a:lumMod val="90000"/>
                            </a:schemeClr>
                          </a:solidFill>
                        </a:rPr>
                        <a:t>27</a:t>
                      </a:r>
                    </a:p>
                  </a:txBody>
                  <a:tcPr anchor="ctr"/>
                </a:tc>
                <a:tc>
                  <a:txBody>
                    <a:bodyPr/>
                    <a:lstStyle/>
                    <a:p>
                      <a:pPr algn="ctr"/>
                      <a:r>
                        <a:rPr lang="en-GB" sz="2800" b="1">
                          <a:solidFill>
                            <a:schemeClr val="bg2">
                              <a:lumMod val="90000"/>
                            </a:schemeClr>
                          </a:solidFill>
                        </a:rPr>
                        <a:t>28</a:t>
                      </a:r>
                    </a:p>
                  </a:txBody>
                  <a:tcPr anchor="ctr"/>
                </a:tc>
                <a:tc>
                  <a:txBody>
                    <a:bodyPr/>
                    <a:lstStyle/>
                    <a:p>
                      <a:pPr algn="ctr"/>
                      <a:r>
                        <a:rPr lang="en-GB" sz="2800" b="1">
                          <a:solidFill>
                            <a:schemeClr val="bg2">
                              <a:lumMod val="90000"/>
                            </a:schemeClr>
                          </a:solidFill>
                        </a:rPr>
                        <a:t>29</a:t>
                      </a:r>
                    </a:p>
                  </a:txBody>
                  <a:tcPr anchor="ctr"/>
                </a:tc>
                <a:tc>
                  <a:txBody>
                    <a:bodyPr/>
                    <a:lstStyle/>
                    <a:p>
                      <a:pPr algn="ctr"/>
                      <a:r>
                        <a:rPr lang="en-GB" sz="2800" b="1">
                          <a:solidFill>
                            <a:schemeClr val="bg2">
                              <a:lumMod val="90000"/>
                            </a:schemeClr>
                          </a:solidFill>
                        </a:rPr>
                        <a:t>30</a:t>
                      </a:r>
                    </a:p>
                  </a:txBody>
                  <a:tcPr anchor="ctr"/>
                </a:tc>
                <a:extLst>
                  <a:ext uri="{0D108BD9-81ED-4DB2-BD59-A6C34878D82A}">
                    <a16:rowId xmlns:a16="http://schemas.microsoft.com/office/drawing/2014/main" val="187972937"/>
                  </a:ext>
                </a:extLst>
              </a:tr>
              <a:tr h="1170886">
                <a:tc>
                  <a:txBody>
                    <a:bodyPr/>
                    <a:lstStyle/>
                    <a:p>
                      <a:pPr algn="ctr"/>
                      <a:r>
                        <a:rPr lang="en-GB" sz="2800" b="1">
                          <a:solidFill>
                            <a:schemeClr val="bg2">
                              <a:lumMod val="90000"/>
                            </a:schemeClr>
                          </a:solidFill>
                        </a:rPr>
                        <a:t>31</a:t>
                      </a:r>
                    </a:p>
                  </a:txBody>
                  <a:tcPr anchor="ctr"/>
                </a:tc>
                <a:tc>
                  <a:txBody>
                    <a:bodyPr/>
                    <a:lstStyle/>
                    <a:p>
                      <a:pPr algn="ctr"/>
                      <a:r>
                        <a:rPr lang="en-GB" sz="2800" b="1">
                          <a:solidFill>
                            <a:schemeClr val="bg2">
                              <a:lumMod val="90000"/>
                            </a:schemeClr>
                          </a:solidFill>
                        </a:rPr>
                        <a:t>32</a:t>
                      </a:r>
                    </a:p>
                  </a:txBody>
                  <a:tcPr anchor="ctr"/>
                </a:tc>
                <a:tc>
                  <a:txBody>
                    <a:bodyPr/>
                    <a:lstStyle/>
                    <a:p>
                      <a:pPr algn="ctr"/>
                      <a:r>
                        <a:rPr lang="en-GB" sz="2800" b="1">
                          <a:solidFill>
                            <a:schemeClr val="bg2">
                              <a:lumMod val="90000"/>
                            </a:schemeClr>
                          </a:solidFill>
                        </a:rPr>
                        <a:t>33</a:t>
                      </a:r>
                    </a:p>
                  </a:txBody>
                  <a:tcPr anchor="ctr"/>
                </a:tc>
                <a:tc>
                  <a:txBody>
                    <a:bodyPr/>
                    <a:lstStyle/>
                    <a:p>
                      <a:pPr algn="ctr"/>
                      <a:r>
                        <a:rPr lang="en-GB" sz="2800" b="1">
                          <a:solidFill>
                            <a:schemeClr val="bg2">
                              <a:lumMod val="90000"/>
                            </a:schemeClr>
                          </a:solidFill>
                        </a:rPr>
                        <a:t>34</a:t>
                      </a:r>
                    </a:p>
                  </a:txBody>
                  <a:tcPr anchor="ctr"/>
                </a:tc>
                <a:tc>
                  <a:txBody>
                    <a:bodyPr/>
                    <a:lstStyle/>
                    <a:p>
                      <a:pPr algn="ctr"/>
                      <a:r>
                        <a:rPr lang="en-GB" sz="2800" b="1">
                          <a:solidFill>
                            <a:schemeClr val="bg2">
                              <a:lumMod val="90000"/>
                            </a:schemeClr>
                          </a:solidFill>
                        </a:rPr>
                        <a:t>35</a:t>
                      </a:r>
                    </a:p>
                  </a:txBody>
                  <a:tcPr anchor="ctr"/>
                </a:tc>
                <a:extLst>
                  <a:ext uri="{0D108BD9-81ED-4DB2-BD59-A6C34878D82A}">
                    <a16:rowId xmlns:a16="http://schemas.microsoft.com/office/drawing/2014/main" val="1086595252"/>
                  </a:ext>
                </a:extLst>
              </a:tr>
            </a:tbl>
          </a:graphicData>
        </a:graphic>
      </p:graphicFrame>
    </p:spTree>
    <p:extLst>
      <p:ext uri="{BB962C8B-B14F-4D97-AF65-F5344CB8AC3E}">
        <p14:creationId xmlns:p14="http://schemas.microsoft.com/office/powerpoint/2010/main" val="16108620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dirty="0">
                <a:ea typeface="+mn-lt"/>
                <a:cs typeface="+mn-lt"/>
              </a:rPr>
              <a:t>Lent Term HT4 </a:t>
            </a:r>
            <a:r>
              <a:rPr lang="en-GB" sz="2750" b="1" dirty="0">
                <a:ea typeface="+mn-lt"/>
                <a:cs typeface="+mn-lt"/>
              </a:rPr>
              <a:t>Merits</a:t>
            </a:r>
            <a:endParaRPr lang="en-GB" sz="2750" b="1" dirty="0">
              <a:cs typeface="Calibri"/>
            </a:endParaRP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CC2A6B0B-2440-B1A8-6D63-6450D642D9B4}"/>
              </a:ext>
            </a:extLst>
          </p:cNvPr>
          <p:cNvGraphicFramePr>
            <a:graphicFrameLocks noGrp="1"/>
          </p:cNvGraphicFramePr>
          <p:nvPr>
            <p:extLst>
              <p:ext uri="{D42A27DB-BD31-4B8C-83A1-F6EECF244321}">
                <p14:modId xmlns:p14="http://schemas.microsoft.com/office/powerpoint/2010/main" val="356846790"/>
              </p:ext>
            </p:extLst>
          </p:nvPr>
        </p:nvGraphicFramePr>
        <p:xfrm>
          <a:off x="135922" y="1304670"/>
          <a:ext cx="6570535" cy="8196202"/>
        </p:xfrm>
        <a:graphic>
          <a:graphicData uri="http://schemas.openxmlformats.org/drawingml/2006/table">
            <a:tbl>
              <a:tblPr firstRow="1" bandRow="1">
                <a:tableStyleId>{5940675A-B579-460E-94D1-54222C63F5DA}</a:tableStyleId>
              </a:tblPr>
              <a:tblGrid>
                <a:gridCol w="1314107">
                  <a:extLst>
                    <a:ext uri="{9D8B030D-6E8A-4147-A177-3AD203B41FA5}">
                      <a16:colId xmlns:a16="http://schemas.microsoft.com/office/drawing/2014/main" val="81782415"/>
                    </a:ext>
                  </a:extLst>
                </a:gridCol>
                <a:gridCol w="1314107">
                  <a:extLst>
                    <a:ext uri="{9D8B030D-6E8A-4147-A177-3AD203B41FA5}">
                      <a16:colId xmlns:a16="http://schemas.microsoft.com/office/drawing/2014/main" val="142862800"/>
                    </a:ext>
                  </a:extLst>
                </a:gridCol>
                <a:gridCol w="1314107">
                  <a:extLst>
                    <a:ext uri="{9D8B030D-6E8A-4147-A177-3AD203B41FA5}">
                      <a16:colId xmlns:a16="http://schemas.microsoft.com/office/drawing/2014/main" val="1332426597"/>
                    </a:ext>
                  </a:extLst>
                </a:gridCol>
                <a:gridCol w="1314107">
                  <a:extLst>
                    <a:ext uri="{9D8B030D-6E8A-4147-A177-3AD203B41FA5}">
                      <a16:colId xmlns:a16="http://schemas.microsoft.com/office/drawing/2014/main" val="2486733757"/>
                    </a:ext>
                  </a:extLst>
                </a:gridCol>
                <a:gridCol w="1314107">
                  <a:extLst>
                    <a:ext uri="{9D8B030D-6E8A-4147-A177-3AD203B41FA5}">
                      <a16:colId xmlns:a16="http://schemas.microsoft.com/office/drawing/2014/main" val="2026994669"/>
                    </a:ext>
                  </a:extLst>
                </a:gridCol>
              </a:tblGrid>
              <a:tr h="1170886">
                <a:tc>
                  <a:txBody>
                    <a:bodyPr/>
                    <a:lstStyle/>
                    <a:p>
                      <a:pPr algn="ctr"/>
                      <a:r>
                        <a:rPr lang="en-GB" sz="2800" b="1">
                          <a:solidFill>
                            <a:schemeClr val="bg2">
                              <a:lumMod val="90000"/>
                            </a:schemeClr>
                          </a:solidFill>
                        </a:rPr>
                        <a:t>36</a:t>
                      </a:r>
                    </a:p>
                  </a:txBody>
                  <a:tcPr anchor="ctr"/>
                </a:tc>
                <a:tc>
                  <a:txBody>
                    <a:bodyPr/>
                    <a:lstStyle/>
                    <a:p>
                      <a:pPr algn="ctr"/>
                      <a:r>
                        <a:rPr lang="en-GB" sz="2800" b="1">
                          <a:solidFill>
                            <a:schemeClr val="bg2">
                              <a:lumMod val="90000"/>
                            </a:schemeClr>
                          </a:solidFill>
                        </a:rPr>
                        <a:t>37</a:t>
                      </a:r>
                    </a:p>
                  </a:txBody>
                  <a:tcPr marL="0" marR="0" anchor="ctr"/>
                </a:tc>
                <a:tc>
                  <a:txBody>
                    <a:bodyPr/>
                    <a:lstStyle/>
                    <a:p>
                      <a:pPr algn="ctr"/>
                      <a:r>
                        <a:rPr lang="en-GB" sz="2800" b="1">
                          <a:solidFill>
                            <a:schemeClr val="bg2">
                              <a:lumMod val="90000"/>
                            </a:schemeClr>
                          </a:solidFill>
                        </a:rPr>
                        <a:t>38</a:t>
                      </a:r>
                    </a:p>
                  </a:txBody>
                  <a:tcPr marL="0" marR="0" anchor="ctr"/>
                </a:tc>
                <a:tc>
                  <a:txBody>
                    <a:bodyPr/>
                    <a:lstStyle/>
                    <a:p>
                      <a:pPr algn="ctr"/>
                      <a:r>
                        <a:rPr lang="en-GB" sz="2800" b="1">
                          <a:solidFill>
                            <a:schemeClr val="bg2">
                              <a:lumMod val="90000"/>
                            </a:schemeClr>
                          </a:solidFill>
                        </a:rPr>
                        <a:t>39</a:t>
                      </a:r>
                    </a:p>
                  </a:txBody>
                  <a:tcPr marL="0" marR="0" anchor="ctr"/>
                </a:tc>
                <a:tc>
                  <a:txBody>
                    <a:bodyPr/>
                    <a:lstStyle/>
                    <a:p>
                      <a:pPr algn="ctr"/>
                      <a:r>
                        <a:rPr lang="en-GB" sz="2800" b="1">
                          <a:solidFill>
                            <a:schemeClr val="bg2">
                              <a:lumMod val="90000"/>
                            </a:schemeClr>
                          </a:solidFill>
                        </a:rPr>
                        <a:t>40</a:t>
                      </a:r>
                    </a:p>
                  </a:txBody>
                  <a:tcPr marL="0" marR="0" anchor="ctr"/>
                </a:tc>
                <a:extLst>
                  <a:ext uri="{0D108BD9-81ED-4DB2-BD59-A6C34878D82A}">
                    <a16:rowId xmlns:a16="http://schemas.microsoft.com/office/drawing/2014/main" val="3900839918"/>
                  </a:ext>
                </a:extLst>
              </a:tr>
              <a:tr h="1170886">
                <a:tc>
                  <a:txBody>
                    <a:bodyPr/>
                    <a:lstStyle/>
                    <a:p>
                      <a:pPr algn="ctr"/>
                      <a:r>
                        <a:rPr lang="en-GB" sz="2800" b="1">
                          <a:solidFill>
                            <a:schemeClr val="bg2">
                              <a:lumMod val="90000"/>
                            </a:schemeClr>
                          </a:solidFill>
                        </a:rPr>
                        <a:t>41</a:t>
                      </a:r>
                    </a:p>
                  </a:txBody>
                  <a:tcPr anchor="ctr"/>
                </a:tc>
                <a:tc>
                  <a:txBody>
                    <a:bodyPr/>
                    <a:lstStyle/>
                    <a:p>
                      <a:pPr algn="ctr"/>
                      <a:r>
                        <a:rPr lang="en-GB" sz="2800" b="1">
                          <a:solidFill>
                            <a:schemeClr val="bg2">
                              <a:lumMod val="90000"/>
                            </a:schemeClr>
                          </a:solidFill>
                        </a:rPr>
                        <a:t>42</a:t>
                      </a:r>
                    </a:p>
                  </a:txBody>
                  <a:tcPr anchor="ctr"/>
                </a:tc>
                <a:tc>
                  <a:txBody>
                    <a:bodyPr/>
                    <a:lstStyle/>
                    <a:p>
                      <a:pPr algn="ctr"/>
                      <a:r>
                        <a:rPr lang="en-GB" sz="2800" b="1">
                          <a:solidFill>
                            <a:schemeClr val="bg2">
                              <a:lumMod val="90000"/>
                            </a:schemeClr>
                          </a:solidFill>
                        </a:rPr>
                        <a:t>43</a:t>
                      </a:r>
                    </a:p>
                  </a:txBody>
                  <a:tcPr anchor="ctr"/>
                </a:tc>
                <a:tc>
                  <a:txBody>
                    <a:bodyPr/>
                    <a:lstStyle/>
                    <a:p>
                      <a:pPr algn="ctr"/>
                      <a:r>
                        <a:rPr lang="en-GB" sz="2800" b="1">
                          <a:solidFill>
                            <a:schemeClr val="bg2">
                              <a:lumMod val="90000"/>
                            </a:schemeClr>
                          </a:solidFill>
                        </a:rPr>
                        <a:t>44</a:t>
                      </a:r>
                    </a:p>
                  </a:txBody>
                  <a:tcPr anchor="ctr"/>
                </a:tc>
                <a:tc>
                  <a:txBody>
                    <a:bodyPr/>
                    <a:lstStyle/>
                    <a:p>
                      <a:pPr algn="ctr"/>
                      <a:r>
                        <a:rPr lang="en-GB" sz="2800" b="1">
                          <a:solidFill>
                            <a:schemeClr val="bg2">
                              <a:lumMod val="90000"/>
                            </a:schemeClr>
                          </a:solidFill>
                        </a:rPr>
                        <a:t>45</a:t>
                      </a:r>
                    </a:p>
                  </a:txBody>
                  <a:tcPr anchor="ctr"/>
                </a:tc>
                <a:extLst>
                  <a:ext uri="{0D108BD9-81ED-4DB2-BD59-A6C34878D82A}">
                    <a16:rowId xmlns:a16="http://schemas.microsoft.com/office/drawing/2014/main" val="4236614031"/>
                  </a:ext>
                </a:extLst>
              </a:tr>
              <a:tr h="1170886">
                <a:tc>
                  <a:txBody>
                    <a:bodyPr/>
                    <a:lstStyle/>
                    <a:p>
                      <a:pPr algn="ctr"/>
                      <a:r>
                        <a:rPr lang="en-GB" sz="2800" b="1">
                          <a:solidFill>
                            <a:schemeClr val="bg2">
                              <a:lumMod val="90000"/>
                            </a:schemeClr>
                          </a:solidFill>
                        </a:rPr>
                        <a:t>46</a:t>
                      </a:r>
                    </a:p>
                  </a:txBody>
                  <a:tcPr anchor="ctr"/>
                </a:tc>
                <a:tc>
                  <a:txBody>
                    <a:bodyPr/>
                    <a:lstStyle/>
                    <a:p>
                      <a:pPr algn="ctr"/>
                      <a:r>
                        <a:rPr lang="en-GB" sz="2800" b="1">
                          <a:solidFill>
                            <a:schemeClr val="bg2">
                              <a:lumMod val="90000"/>
                            </a:schemeClr>
                          </a:solidFill>
                        </a:rPr>
                        <a:t>47</a:t>
                      </a:r>
                    </a:p>
                  </a:txBody>
                  <a:tcPr anchor="ctr"/>
                </a:tc>
                <a:tc>
                  <a:txBody>
                    <a:bodyPr/>
                    <a:lstStyle/>
                    <a:p>
                      <a:pPr algn="ctr"/>
                      <a:r>
                        <a:rPr lang="en-GB" sz="2800" b="1">
                          <a:solidFill>
                            <a:schemeClr val="bg2">
                              <a:lumMod val="90000"/>
                            </a:schemeClr>
                          </a:solidFill>
                        </a:rPr>
                        <a:t>48</a:t>
                      </a:r>
                    </a:p>
                  </a:txBody>
                  <a:tcPr anchor="ctr"/>
                </a:tc>
                <a:tc>
                  <a:txBody>
                    <a:bodyPr/>
                    <a:lstStyle/>
                    <a:p>
                      <a:pPr algn="ctr"/>
                      <a:r>
                        <a:rPr lang="en-GB" sz="2800" b="1">
                          <a:solidFill>
                            <a:schemeClr val="bg2">
                              <a:lumMod val="90000"/>
                            </a:schemeClr>
                          </a:solidFill>
                        </a:rPr>
                        <a:t>49</a:t>
                      </a:r>
                    </a:p>
                  </a:txBody>
                  <a:tcPr anchor="ctr"/>
                </a:tc>
                <a:tc>
                  <a:txBody>
                    <a:bodyPr/>
                    <a:lstStyle/>
                    <a:p>
                      <a:pPr algn="ctr"/>
                      <a:r>
                        <a:rPr lang="en-GB" sz="2800" b="1">
                          <a:solidFill>
                            <a:schemeClr val="bg2">
                              <a:lumMod val="90000"/>
                            </a:schemeClr>
                          </a:solidFill>
                        </a:rPr>
                        <a:t>50</a:t>
                      </a:r>
                    </a:p>
                  </a:txBody>
                  <a:tcPr anchor="ctr"/>
                </a:tc>
                <a:extLst>
                  <a:ext uri="{0D108BD9-81ED-4DB2-BD59-A6C34878D82A}">
                    <a16:rowId xmlns:a16="http://schemas.microsoft.com/office/drawing/2014/main" val="2730558138"/>
                  </a:ext>
                </a:extLst>
              </a:tr>
              <a:tr h="1170886">
                <a:tc>
                  <a:txBody>
                    <a:bodyPr/>
                    <a:lstStyle/>
                    <a:p>
                      <a:pPr algn="ctr"/>
                      <a:r>
                        <a:rPr lang="en-GB" sz="2800" b="1">
                          <a:solidFill>
                            <a:schemeClr val="bg2">
                              <a:lumMod val="90000"/>
                            </a:schemeClr>
                          </a:solidFill>
                        </a:rPr>
                        <a:t>51</a:t>
                      </a:r>
                    </a:p>
                  </a:txBody>
                  <a:tcPr anchor="ctr"/>
                </a:tc>
                <a:tc>
                  <a:txBody>
                    <a:bodyPr/>
                    <a:lstStyle/>
                    <a:p>
                      <a:pPr algn="ctr"/>
                      <a:r>
                        <a:rPr lang="en-GB" sz="2800" b="1">
                          <a:solidFill>
                            <a:schemeClr val="bg2">
                              <a:lumMod val="90000"/>
                            </a:schemeClr>
                          </a:solidFill>
                        </a:rPr>
                        <a:t>52</a:t>
                      </a:r>
                    </a:p>
                  </a:txBody>
                  <a:tcPr anchor="ctr"/>
                </a:tc>
                <a:tc>
                  <a:txBody>
                    <a:bodyPr/>
                    <a:lstStyle/>
                    <a:p>
                      <a:pPr algn="ctr"/>
                      <a:r>
                        <a:rPr lang="en-GB" sz="2800" b="1">
                          <a:solidFill>
                            <a:schemeClr val="bg2">
                              <a:lumMod val="90000"/>
                            </a:schemeClr>
                          </a:solidFill>
                        </a:rPr>
                        <a:t>53</a:t>
                      </a:r>
                    </a:p>
                  </a:txBody>
                  <a:tcPr anchor="ctr"/>
                </a:tc>
                <a:tc>
                  <a:txBody>
                    <a:bodyPr/>
                    <a:lstStyle/>
                    <a:p>
                      <a:pPr algn="ctr"/>
                      <a:r>
                        <a:rPr lang="en-GB" sz="2800" b="1">
                          <a:solidFill>
                            <a:schemeClr val="bg2">
                              <a:lumMod val="90000"/>
                            </a:schemeClr>
                          </a:solidFill>
                        </a:rPr>
                        <a:t>54</a:t>
                      </a:r>
                    </a:p>
                  </a:txBody>
                  <a:tcPr anchor="ctr"/>
                </a:tc>
                <a:tc>
                  <a:txBody>
                    <a:bodyPr/>
                    <a:lstStyle/>
                    <a:p>
                      <a:pPr algn="ctr"/>
                      <a:r>
                        <a:rPr lang="en-GB" sz="2800" b="1">
                          <a:solidFill>
                            <a:schemeClr val="bg2">
                              <a:lumMod val="90000"/>
                            </a:schemeClr>
                          </a:solidFill>
                        </a:rPr>
                        <a:t>55</a:t>
                      </a:r>
                    </a:p>
                  </a:txBody>
                  <a:tcPr anchor="ctr"/>
                </a:tc>
                <a:extLst>
                  <a:ext uri="{0D108BD9-81ED-4DB2-BD59-A6C34878D82A}">
                    <a16:rowId xmlns:a16="http://schemas.microsoft.com/office/drawing/2014/main" val="1216343044"/>
                  </a:ext>
                </a:extLst>
              </a:tr>
              <a:tr h="1170886">
                <a:tc>
                  <a:txBody>
                    <a:bodyPr/>
                    <a:lstStyle/>
                    <a:p>
                      <a:pPr algn="ctr"/>
                      <a:r>
                        <a:rPr lang="en-GB" sz="2800" b="1">
                          <a:solidFill>
                            <a:schemeClr val="bg2">
                              <a:lumMod val="90000"/>
                            </a:schemeClr>
                          </a:solidFill>
                        </a:rPr>
                        <a:t>56</a:t>
                      </a:r>
                    </a:p>
                  </a:txBody>
                  <a:tcPr anchor="ctr"/>
                </a:tc>
                <a:tc>
                  <a:txBody>
                    <a:bodyPr/>
                    <a:lstStyle/>
                    <a:p>
                      <a:pPr algn="ctr"/>
                      <a:r>
                        <a:rPr lang="en-GB" sz="2800" b="1">
                          <a:solidFill>
                            <a:schemeClr val="bg2">
                              <a:lumMod val="90000"/>
                            </a:schemeClr>
                          </a:solidFill>
                        </a:rPr>
                        <a:t>57</a:t>
                      </a:r>
                    </a:p>
                  </a:txBody>
                  <a:tcPr anchor="ctr"/>
                </a:tc>
                <a:tc>
                  <a:txBody>
                    <a:bodyPr/>
                    <a:lstStyle/>
                    <a:p>
                      <a:pPr algn="ctr"/>
                      <a:r>
                        <a:rPr lang="en-GB" sz="2800" b="1">
                          <a:solidFill>
                            <a:schemeClr val="bg2">
                              <a:lumMod val="90000"/>
                            </a:schemeClr>
                          </a:solidFill>
                        </a:rPr>
                        <a:t>58</a:t>
                      </a:r>
                    </a:p>
                  </a:txBody>
                  <a:tcPr anchor="ctr"/>
                </a:tc>
                <a:tc>
                  <a:txBody>
                    <a:bodyPr/>
                    <a:lstStyle/>
                    <a:p>
                      <a:pPr algn="ctr"/>
                      <a:r>
                        <a:rPr lang="en-GB" sz="2800" b="1">
                          <a:solidFill>
                            <a:schemeClr val="bg2">
                              <a:lumMod val="90000"/>
                            </a:schemeClr>
                          </a:solidFill>
                        </a:rPr>
                        <a:t>59</a:t>
                      </a:r>
                    </a:p>
                  </a:txBody>
                  <a:tcPr anchor="ctr"/>
                </a:tc>
                <a:tc>
                  <a:txBody>
                    <a:bodyPr/>
                    <a:lstStyle/>
                    <a:p>
                      <a:pPr algn="ctr"/>
                      <a:r>
                        <a:rPr lang="en-GB" sz="2800" b="1">
                          <a:solidFill>
                            <a:schemeClr val="bg2">
                              <a:lumMod val="90000"/>
                            </a:schemeClr>
                          </a:solidFill>
                        </a:rPr>
                        <a:t>60</a:t>
                      </a:r>
                    </a:p>
                  </a:txBody>
                  <a:tcPr anchor="ctr"/>
                </a:tc>
                <a:extLst>
                  <a:ext uri="{0D108BD9-81ED-4DB2-BD59-A6C34878D82A}">
                    <a16:rowId xmlns:a16="http://schemas.microsoft.com/office/drawing/2014/main" val="1546087700"/>
                  </a:ext>
                </a:extLst>
              </a:tr>
              <a:tr h="1170886">
                <a:tc>
                  <a:txBody>
                    <a:bodyPr/>
                    <a:lstStyle/>
                    <a:p>
                      <a:pPr algn="ctr"/>
                      <a:r>
                        <a:rPr lang="en-GB" sz="2800" b="1">
                          <a:solidFill>
                            <a:schemeClr val="bg2">
                              <a:lumMod val="90000"/>
                            </a:schemeClr>
                          </a:solidFill>
                        </a:rPr>
                        <a:t>61</a:t>
                      </a:r>
                    </a:p>
                  </a:txBody>
                  <a:tcPr anchor="ctr"/>
                </a:tc>
                <a:tc>
                  <a:txBody>
                    <a:bodyPr/>
                    <a:lstStyle/>
                    <a:p>
                      <a:pPr algn="ctr"/>
                      <a:r>
                        <a:rPr lang="en-GB" sz="2800" b="1">
                          <a:solidFill>
                            <a:schemeClr val="bg2">
                              <a:lumMod val="90000"/>
                            </a:schemeClr>
                          </a:solidFill>
                        </a:rPr>
                        <a:t>62</a:t>
                      </a:r>
                    </a:p>
                  </a:txBody>
                  <a:tcPr anchor="ctr"/>
                </a:tc>
                <a:tc>
                  <a:txBody>
                    <a:bodyPr/>
                    <a:lstStyle/>
                    <a:p>
                      <a:pPr algn="ctr"/>
                      <a:r>
                        <a:rPr lang="en-GB" sz="2800" b="1">
                          <a:solidFill>
                            <a:schemeClr val="bg2">
                              <a:lumMod val="90000"/>
                            </a:schemeClr>
                          </a:solidFill>
                        </a:rPr>
                        <a:t>63</a:t>
                      </a:r>
                    </a:p>
                  </a:txBody>
                  <a:tcPr anchor="ctr"/>
                </a:tc>
                <a:tc>
                  <a:txBody>
                    <a:bodyPr/>
                    <a:lstStyle/>
                    <a:p>
                      <a:pPr algn="ctr"/>
                      <a:r>
                        <a:rPr lang="en-GB" sz="2800" b="1">
                          <a:solidFill>
                            <a:schemeClr val="bg2">
                              <a:lumMod val="90000"/>
                            </a:schemeClr>
                          </a:solidFill>
                        </a:rPr>
                        <a:t>64</a:t>
                      </a:r>
                    </a:p>
                  </a:txBody>
                  <a:tcPr anchor="ctr"/>
                </a:tc>
                <a:tc>
                  <a:txBody>
                    <a:bodyPr/>
                    <a:lstStyle/>
                    <a:p>
                      <a:pPr algn="ctr"/>
                      <a:r>
                        <a:rPr lang="en-GB" sz="2800" b="1">
                          <a:solidFill>
                            <a:schemeClr val="bg2">
                              <a:lumMod val="90000"/>
                            </a:schemeClr>
                          </a:solidFill>
                        </a:rPr>
                        <a:t>65</a:t>
                      </a:r>
                    </a:p>
                  </a:txBody>
                  <a:tcPr anchor="ctr"/>
                </a:tc>
                <a:extLst>
                  <a:ext uri="{0D108BD9-81ED-4DB2-BD59-A6C34878D82A}">
                    <a16:rowId xmlns:a16="http://schemas.microsoft.com/office/drawing/2014/main" val="187972937"/>
                  </a:ext>
                </a:extLst>
              </a:tr>
              <a:tr h="1170886">
                <a:tc>
                  <a:txBody>
                    <a:bodyPr/>
                    <a:lstStyle/>
                    <a:p>
                      <a:pPr algn="ctr"/>
                      <a:r>
                        <a:rPr lang="en-GB" sz="2800" b="1">
                          <a:solidFill>
                            <a:schemeClr val="bg2">
                              <a:lumMod val="90000"/>
                            </a:schemeClr>
                          </a:solidFill>
                        </a:rPr>
                        <a:t>66</a:t>
                      </a:r>
                    </a:p>
                  </a:txBody>
                  <a:tcPr anchor="ctr"/>
                </a:tc>
                <a:tc>
                  <a:txBody>
                    <a:bodyPr/>
                    <a:lstStyle/>
                    <a:p>
                      <a:pPr algn="ctr"/>
                      <a:r>
                        <a:rPr lang="en-GB" sz="2800" b="1">
                          <a:solidFill>
                            <a:schemeClr val="bg2">
                              <a:lumMod val="90000"/>
                            </a:schemeClr>
                          </a:solidFill>
                        </a:rPr>
                        <a:t>67</a:t>
                      </a:r>
                    </a:p>
                  </a:txBody>
                  <a:tcPr anchor="ctr"/>
                </a:tc>
                <a:tc>
                  <a:txBody>
                    <a:bodyPr/>
                    <a:lstStyle/>
                    <a:p>
                      <a:pPr algn="ctr"/>
                      <a:r>
                        <a:rPr lang="en-GB" sz="2800" b="1">
                          <a:solidFill>
                            <a:schemeClr val="bg2">
                              <a:lumMod val="90000"/>
                            </a:schemeClr>
                          </a:solidFill>
                        </a:rPr>
                        <a:t>68</a:t>
                      </a:r>
                    </a:p>
                  </a:txBody>
                  <a:tcPr anchor="ctr"/>
                </a:tc>
                <a:tc>
                  <a:txBody>
                    <a:bodyPr/>
                    <a:lstStyle/>
                    <a:p>
                      <a:pPr algn="ctr"/>
                      <a:r>
                        <a:rPr lang="en-GB" sz="2800" b="1">
                          <a:solidFill>
                            <a:schemeClr val="bg2">
                              <a:lumMod val="90000"/>
                            </a:schemeClr>
                          </a:solidFill>
                        </a:rPr>
                        <a:t>69</a:t>
                      </a:r>
                    </a:p>
                  </a:txBody>
                  <a:tcPr anchor="ctr"/>
                </a:tc>
                <a:tc>
                  <a:txBody>
                    <a:bodyPr/>
                    <a:lstStyle/>
                    <a:p>
                      <a:pPr algn="ctr"/>
                      <a:r>
                        <a:rPr lang="en-GB" sz="2800" b="1">
                          <a:solidFill>
                            <a:schemeClr val="bg2">
                              <a:lumMod val="90000"/>
                            </a:schemeClr>
                          </a:solidFill>
                        </a:rPr>
                        <a:t>70</a:t>
                      </a:r>
                    </a:p>
                  </a:txBody>
                  <a:tcPr anchor="ctr"/>
                </a:tc>
                <a:extLst>
                  <a:ext uri="{0D108BD9-81ED-4DB2-BD59-A6C34878D82A}">
                    <a16:rowId xmlns:a16="http://schemas.microsoft.com/office/drawing/2014/main" val="1086595252"/>
                  </a:ext>
                </a:extLst>
              </a:tr>
            </a:tbl>
          </a:graphicData>
        </a:graphic>
      </p:graphicFrame>
    </p:spTree>
    <p:extLst>
      <p:ext uri="{BB962C8B-B14F-4D97-AF65-F5344CB8AC3E}">
        <p14:creationId xmlns:p14="http://schemas.microsoft.com/office/powerpoint/2010/main" val="29890947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dirty="0">
                <a:ea typeface="+mn-lt"/>
                <a:cs typeface="+mn-lt"/>
              </a:rPr>
              <a:t>Lent Term HT4 </a:t>
            </a:r>
            <a:r>
              <a:rPr lang="en-GB" sz="2750" b="1" dirty="0">
                <a:ea typeface="+mn-lt"/>
                <a:cs typeface="+mn-lt"/>
              </a:rPr>
              <a:t>Merits</a:t>
            </a:r>
            <a:endParaRPr lang="en-GB" sz="2750" b="1" dirty="0">
              <a:cs typeface="Calibri"/>
            </a:endParaRP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CC2A6B0B-2440-B1A8-6D63-6450D642D9B4}"/>
              </a:ext>
            </a:extLst>
          </p:cNvPr>
          <p:cNvGraphicFramePr>
            <a:graphicFrameLocks noGrp="1"/>
          </p:cNvGraphicFramePr>
          <p:nvPr>
            <p:extLst>
              <p:ext uri="{D42A27DB-BD31-4B8C-83A1-F6EECF244321}">
                <p14:modId xmlns:p14="http://schemas.microsoft.com/office/powerpoint/2010/main" val="1353961935"/>
              </p:ext>
            </p:extLst>
          </p:nvPr>
        </p:nvGraphicFramePr>
        <p:xfrm>
          <a:off x="135922" y="1304670"/>
          <a:ext cx="6570535" cy="8196202"/>
        </p:xfrm>
        <a:graphic>
          <a:graphicData uri="http://schemas.openxmlformats.org/drawingml/2006/table">
            <a:tbl>
              <a:tblPr firstRow="1" bandRow="1">
                <a:tableStyleId>{5940675A-B579-460E-94D1-54222C63F5DA}</a:tableStyleId>
              </a:tblPr>
              <a:tblGrid>
                <a:gridCol w="1314107">
                  <a:extLst>
                    <a:ext uri="{9D8B030D-6E8A-4147-A177-3AD203B41FA5}">
                      <a16:colId xmlns:a16="http://schemas.microsoft.com/office/drawing/2014/main" val="81782415"/>
                    </a:ext>
                  </a:extLst>
                </a:gridCol>
                <a:gridCol w="1314107">
                  <a:extLst>
                    <a:ext uri="{9D8B030D-6E8A-4147-A177-3AD203B41FA5}">
                      <a16:colId xmlns:a16="http://schemas.microsoft.com/office/drawing/2014/main" val="142862800"/>
                    </a:ext>
                  </a:extLst>
                </a:gridCol>
                <a:gridCol w="1314107">
                  <a:extLst>
                    <a:ext uri="{9D8B030D-6E8A-4147-A177-3AD203B41FA5}">
                      <a16:colId xmlns:a16="http://schemas.microsoft.com/office/drawing/2014/main" val="1332426597"/>
                    </a:ext>
                  </a:extLst>
                </a:gridCol>
                <a:gridCol w="1314107">
                  <a:extLst>
                    <a:ext uri="{9D8B030D-6E8A-4147-A177-3AD203B41FA5}">
                      <a16:colId xmlns:a16="http://schemas.microsoft.com/office/drawing/2014/main" val="2486733757"/>
                    </a:ext>
                  </a:extLst>
                </a:gridCol>
                <a:gridCol w="1314107">
                  <a:extLst>
                    <a:ext uri="{9D8B030D-6E8A-4147-A177-3AD203B41FA5}">
                      <a16:colId xmlns:a16="http://schemas.microsoft.com/office/drawing/2014/main" val="2026994669"/>
                    </a:ext>
                  </a:extLst>
                </a:gridCol>
              </a:tblGrid>
              <a:tr h="1170886">
                <a:tc>
                  <a:txBody>
                    <a:bodyPr/>
                    <a:lstStyle/>
                    <a:p>
                      <a:pPr algn="ctr"/>
                      <a:r>
                        <a:rPr lang="en-GB" sz="2800" b="1">
                          <a:solidFill>
                            <a:schemeClr val="bg2">
                              <a:lumMod val="90000"/>
                            </a:schemeClr>
                          </a:solidFill>
                        </a:rPr>
                        <a:t>71</a:t>
                      </a:r>
                    </a:p>
                  </a:txBody>
                  <a:tcPr anchor="ctr"/>
                </a:tc>
                <a:tc>
                  <a:txBody>
                    <a:bodyPr/>
                    <a:lstStyle/>
                    <a:p>
                      <a:pPr algn="ctr"/>
                      <a:r>
                        <a:rPr lang="en-GB" sz="2800" b="1">
                          <a:solidFill>
                            <a:schemeClr val="bg2">
                              <a:lumMod val="90000"/>
                            </a:schemeClr>
                          </a:solidFill>
                        </a:rPr>
                        <a:t>72</a:t>
                      </a:r>
                    </a:p>
                  </a:txBody>
                  <a:tcPr marL="0" marR="0" anchor="ctr"/>
                </a:tc>
                <a:tc>
                  <a:txBody>
                    <a:bodyPr/>
                    <a:lstStyle/>
                    <a:p>
                      <a:pPr algn="ctr"/>
                      <a:r>
                        <a:rPr lang="en-GB" sz="2800" b="1">
                          <a:solidFill>
                            <a:schemeClr val="bg2">
                              <a:lumMod val="90000"/>
                            </a:schemeClr>
                          </a:solidFill>
                        </a:rPr>
                        <a:t>73</a:t>
                      </a:r>
                    </a:p>
                  </a:txBody>
                  <a:tcPr marL="0" marR="0" anchor="ctr"/>
                </a:tc>
                <a:tc>
                  <a:txBody>
                    <a:bodyPr/>
                    <a:lstStyle/>
                    <a:p>
                      <a:pPr algn="ctr"/>
                      <a:r>
                        <a:rPr lang="en-GB" sz="2800" b="1">
                          <a:solidFill>
                            <a:schemeClr val="bg2">
                              <a:lumMod val="90000"/>
                            </a:schemeClr>
                          </a:solidFill>
                        </a:rPr>
                        <a:t>74</a:t>
                      </a:r>
                    </a:p>
                  </a:txBody>
                  <a:tcPr marL="0" marR="0" anchor="ctr"/>
                </a:tc>
                <a:tc>
                  <a:txBody>
                    <a:bodyPr/>
                    <a:lstStyle/>
                    <a:p>
                      <a:pPr algn="ctr"/>
                      <a:r>
                        <a:rPr lang="en-GB" sz="2800" b="1">
                          <a:solidFill>
                            <a:schemeClr val="bg2">
                              <a:lumMod val="90000"/>
                            </a:schemeClr>
                          </a:solidFill>
                        </a:rPr>
                        <a:t>75</a:t>
                      </a:r>
                    </a:p>
                  </a:txBody>
                  <a:tcPr marL="0" marR="0" anchor="ctr"/>
                </a:tc>
                <a:extLst>
                  <a:ext uri="{0D108BD9-81ED-4DB2-BD59-A6C34878D82A}">
                    <a16:rowId xmlns:a16="http://schemas.microsoft.com/office/drawing/2014/main" val="3900839918"/>
                  </a:ext>
                </a:extLst>
              </a:tr>
              <a:tr h="1170886">
                <a:tc>
                  <a:txBody>
                    <a:bodyPr/>
                    <a:lstStyle/>
                    <a:p>
                      <a:pPr algn="ctr"/>
                      <a:r>
                        <a:rPr lang="en-GB" sz="2800" b="1">
                          <a:solidFill>
                            <a:schemeClr val="bg2">
                              <a:lumMod val="90000"/>
                            </a:schemeClr>
                          </a:solidFill>
                        </a:rPr>
                        <a:t>76</a:t>
                      </a:r>
                    </a:p>
                  </a:txBody>
                  <a:tcPr anchor="ctr"/>
                </a:tc>
                <a:tc>
                  <a:txBody>
                    <a:bodyPr/>
                    <a:lstStyle/>
                    <a:p>
                      <a:pPr algn="ctr"/>
                      <a:r>
                        <a:rPr lang="en-GB" sz="2800" b="1">
                          <a:solidFill>
                            <a:schemeClr val="bg2">
                              <a:lumMod val="90000"/>
                            </a:schemeClr>
                          </a:solidFill>
                        </a:rPr>
                        <a:t>77</a:t>
                      </a:r>
                    </a:p>
                  </a:txBody>
                  <a:tcPr anchor="ctr"/>
                </a:tc>
                <a:tc>
                  <a:txBody>
                    <a:bodyPr/>
                    <a:lstStyle/>
                    <a:p>
                      <a:pPr algn="ctr"/>
                      <a:r>
                        <a:rPr lang="en-GB" sz="2800" b="1">
                          <a:solidFill>
                            <a:schemeClr val="bg2">
                              <a:lumMod val="90000"/>
                            </a:schemeClr>
                          </a:solidFill>
                        </a:rPr>
                        <a:t>78</a:t>
                      </a:r>
                    </a:p>
                  </a:txBody>
                  <a:tcPr anchor="ctr"/>
                </a:tc>
                <a:tc>
                  <a:txBody>
                    <a:bodyPr/>
                    <a:lstStyle/>
                    <a:p>
                      <a:pPr algn="ctr"/>
                      <a:r>
                        <a:rPr lang="en-GB" sz="2800" b="1">
                          <a:solidFill>
                            <a:schemeClr val="bg2">
                              <a:lumMod val="90000"/>
                            </a:schemeClr>
                          </a:solidFill>
                        </a:rPr>
                        <a:t>79</a:t>
                      </a:r>
                    </a:p>
                  </a:txBody>
                  <a:tcPr anchor="ctr"/>
                </a:tc>
                <a:tc>
                  <a:txBody>
                    <a:bodyPr/>
                    <a:lstStyle/>
                    <a:p>
                      <a:pPr algn="ctr"/>
                      <a:r>
                        <a:rPr lang="en-GB" sz="2800" b="1">
                          <a:solidFill>
                            <a:schemeClr val="bg2">
                              <a:lumMod val="90000"/>
                            </a:schemeClr>
                          </a:solidFill>
                        </a:rPr>
                        <a:t>80</a:t>
                      </a:r>
                    </a:p>
                  </a:txBody>
                  <a:tcPr anchor="ctr"/>
                </a:tc>
                <a:extLst>
                  <a:ext uri="{0D108BD9-81ED-4DB2-BD59-A6C34878D82A}">
                    <a16:rowId xmlns:a16="http://schemas.microsoft.com/office/drawing/2014/main" val="4236614031"/>
                  </a:ext>
                </a:extLst>
              </a:tr>
              <a:tr h="1170886">
                <a:tc>
                  <a:txBody>
                    <a:bodyPr/>
                    <a:lstStyle/>
                    <a:p>
                      <a:pPr algn="ctr"/>
                      <a:r>
                        <a:rPr lang="en-GB" sz="2800" b="1">
                          <a:solidFill>
                            <a:schemeClr val="bg2">
                              <a:lumMod val="90000"/>
                            </a:schemeClr>
                          </a:solidFill>
                        </a:rPr>
                        <a:t>81</a:t>
                      </a:r>
                    </a:p>
                  </a:txBody>
                  <a:tcPr anchor="ctr"/>
                </a:tc>
                <a:tc>
                  <a:txBody>
                    <a:bodyPr/>
                    <a:lstStyle/>
                    <a:p>
                      <a:pPr algn="ctr"/>
                      <a:r>
                        <a:rPr lang="en-GB" sz="2800" b="1">
                          <a:solidFill>
                            <a:schemeClr val="bg2">
                              <a:lumMod val="90000"/>
                            </a:schemeClr>
                          </a:solidFill>
                        </a:rPr>
                        <a:t>82</a:t>
                      </a:r>
                    </a:p>
                  </a:txBody>
                  <a:tcPr anchor="ctr"/>
                </a:tc>
                <a:tc>
                  <a:txBody>
                    <a:bodyPr/>
                    <a:lstStyle/>
                    <a:p>
                      <a:pPr algn="ctr"/>
                      <a:r>
                        <a:rPr lang="en-GB" sz="2800" b="1">
                          <a:solidFill>
                            <a:schemeClr val="bg2">
                              <a:lumMod val="90000"/>
                            </a:schemeClr>
                          </a:solidFill>
                        </a:rPr>
                        <a:t>83</a:t>
                      </a:r>
                    </a:p>
                  </a:txBody>
                  <a:tcPr anchor="ctr"/>
                </a:tc>
                <a:tc>
                  <a:txBody>
                    <a:bodyPr/>
                    <a:lstStyle/>
                    <a:p>
                      <a:pPr algn="ctr"/>
                      <a:r>
                        <a:rPr lang="en-GB" sz="2800" b="1">
                          <a:solidFill>
                            <a:schemeClr val="bg2">
                              <a:lumMod val="90000"/>
                            </a:schemeClr>
                          </a:solidFill>
                        </a:rPr>
                        <a:t>84</a:t>
                      </a:r>
                    </a:p>
                  </a:txBody>
                  <a:tcPr anchor="ctr"/>
                </a:tc>
                <a:tc>
                  <a:txBody>
                    <a:bodyPr/>
                    <a:lstStyle/>
                    <a:p>
                      <a:pPr algn="ctr"/>
                      <a:r>
                        <a:rPr lang="en-GB" sz="2800" b="1">
                          <a:solidFill>
                            <a:schemeClr val="bg2">
                              <a:lumMod val="90000"/>
                            </a:schemeClr>
                          </a:solidFill>
                        </a:rPr>
                        <a:t>85</a:t>
                      </a:r>
                    </a:p>
                  </a:txBody>
                  <a:tcPr anchor="ctr"/>
                </a:tc>
                <a:extLst>
                  <a:ext uri="{0D108BD9-81ED-4DB2-BD59-A6C34878D82A}">
                    <a16:rowId xmlns:a16="http://schemas.microsoft.com/office/drawing/2014/main" val="2730558138"/>
                  </a:ext>
                </a:extLst>
              </a:tr>
              <a:tr h="1170886">
                <a:tc>
                  <a:txBody>
                    <a:bodyPr/>
                    <a:lstStyle/>
                    <a:p>
                      <a:pPr algn="ctr"/>
                      <a:r>
                        <a:rPr lang="en-GB" sz="2800" b="1">
                          <a:solidFill>
                            <a:schemeClr val="bg2">
                              <a:lumMod val="90000"/>
                            </a:schemeClr>
                          </a:solidFill>
                        </a:rPr>
                        <a:t>86</a:t>
                      </a:r>
                    </a:p>
                  </a:txBody>
                  <a:tcPr anchor="ctr"/>
                </a:tc>
                <a:tc>
                  <a:txBody>
                    <a:bodyPr/>
                    <a:lstStyle/>
                    <a:p>
                      <a:pPr algn="ctr"/>
                      <a:r>
                        <a:rPr lang="en-GB" sz="2800" b="1">
                          <a:solidFill>
                            <a:schemeClr val="bg2">
                              <a:lumMod val="90000"/>
                            </a:schemeClr>
                          </a:solidFill>
                        </a:rPr>
                        <a:t>87</a:t>
                      </a:r>
                    </a:p>
                  </a:txBody>
                  <a:tcPr anchor="ctr"/>
                </a:tc>
                <a:tc>
                  <a:txBody>
                    <a:bodyPr/>
                    <a:lstStyle/>
                    <a:p>
                      <a:pPr algn="ctr"/>
                      <a:r>
                        <a:rPr lang="en-GB" sz="2800" b="1">
                          <a:solidFill>
                            <a:schemeClr val="bg2">
                              <a:lumMod val="90000"/>
                            </a:schemeClr>
                          </a:solidFill>
                        </a:rPr>
                        <a:t>88</a:t>
                      </a:r>
                    </a:p>
                  </a:txBody>
                  <a:tcPr anchor="ctr"/>
                </a:tc>
                <a:tc>
                  <a:txBody>
                    <a:bodyPr/>
                    <a:lstStyle/>
                    <a:p>
                      <a:pPr algn="ctr"/>
                      <a:r>
                        <a:rPr lang="en-GB" sz="2800" b="1">
                          <a:solidFill>
                            <a:schemeClr val="bg2">
                              <a:lumMod val="90000"/>
                            </a:schemeClr>
                          </a:solidFill>
                        </a:rPr>
                        <a:t>89</a:t>
                      </a:r>
                    </a:p>
                  </a:txBody>
                  <a:tcPr anchor="ctr"/>
                </a:tc>
                <a:tc>
                  <a:txBody>
                    <a:bodyPr/>
                    <a:lstStyle/>
                    <a:p>
                      <a:pPr algn="ctr"/>
                      <a:r>
                        <a:rPr lang="en-GB" sz="2800" b="1">
                          <a:solidFill>
                            <a:schemeClr val="bg2">
                              <a:lumMod val="90000"/>
                            </a:schemeClr>
                          </a:solidFill>
                        </a:rPr>
                        <a:t>90</a:t>
                      </a:r>
                    </a:p>
                  </a:txBody>
                  <a:tcPr anchor="ctr"/>
                </a:tc>
                <a:extLst>
                  <a:ext uri="{0D108BD9-81ED-4DB2-BD59-A6C34878D82A}">
                    <a16:rowId xmlns:a16="http://schemas.microsoft.com/office/drawing/2014/main" val="1216343044"/>
                  </a:ext>
                </a:extLst>
              </a:tr>
              <a:tr h="1170886">
                <a:tc>
                  <a:txBody>
                    <a:bodyPr/>
                    <a:lstStyle/>
                    <a:p>
                      <a:pPr algn="ctr"/>
                      <a:r>
                        <a:rPr lang="en-GB" sz="2800" b="1">
                          <a:solidFill>
                            <a:schemeClr val="bg2">
                              <a:lumMod val="90000"/>
                            </a:schemeClr>
                          </a:solidFill>
                        </a:rPr>
                        <a:t>91</a:t>
                      </a:r>
                    </a:p>
                  </a:txBody>
                  <a:tcPr anchor="ctr"/>
                </a:tc>
                <a:tc>
                  <a:txBody>
                    <a:bodyPr/>
                    <a:lstStyle/>
                    <a:p>
                      <a:pPr algn="ctr"/>
                      <a:r>
                        <a:rPr lang="en-GB" sz="2800" b="1">
                          <a:solidFill>
                            <a:schemeClr val="bg2">
                              <a:lumMod val="90000"/>
                            </a:schemeClr>
                          </a:solidFill>
                        </a:rPr>
                        <a:t>92</a:t>
                      </a:r>
                    </a:p>
                  </a:txBody>
                  <a:tcPr anchor="ctr"/>
                </a:tc>
                <a:tc>
                  <a:txBody>
                    <a:bodyPr/>
                    <a:lstStyle/>
                    <a:p>
                      <a:pPr algn="ctr"/>
                      <a:r>
                        <a:rPr lang="en-GB" sz="2800" b="1">
                          <a:solidFill>
                            <a:schemeClr val="bg2">
                              <a:lumMod val="90000"/>
                            </a:schemeClr>
                          </a:solidFill>
                        </a:rPr>
                        <a:t>93</a:t>
                      </a:r>
                    </a:p>
                  </a:txBody>
                  <a:tcPr anchor="ctr"/>
                </a:tc>
                <a:tc>
                  <a:txBody>
                    <a:bodyPr/>
                    <a:lstStyle/>
                    <a:p>
                      <a:pPr algn="ctr"/>
                      <a:r>
                        <a:rPr lang="en-GB" sz="2800" b="1">
                          <a:solidFill>
                            <a:schemeClr val="bg2">
                              <a:lumMod val="90000"/>
                            </a:schemeClr>
                          </a:solidFill>
                        </a:rPr>
                        <a:t>94</a:t>
                      </a:r>
                    </a:p>
                  </a:txBody>
                  <a:tcPr anchor="ctr"/>
                </a:tc>
                <a:tc>
                  <a:txBody>
                    <a:bodyPr/>
                    <a:lstStyle/>
                    <a:p>
                      <a:pPr algn="ctr"/>
                      <a:r>
                        <a:rPr lang="en-GB" sz="2800" b="1">
                          <a:solidFill>
                            <a:schemeClr val="bg2">
                              <a:lumMod val="90000"/>
                            </a:schemeClr>
                          </a:solidFill>
                        </a:rPr>
                        <a:t>95</a:t>
                      </a:r>
                    </a:p>
                  </a:txBody>
                  <a:tcPr anchor="ctr"/>
                </a:tc>
                <a:extLst>
                  <a:ext uri="{0D108BD9-81ED-4DB2-BD59-A6C34878D82A}">
                    <a16:rowId xmlns:a16="http://schemas.microsoft.com/office/drawing/2014/main" val="1546087700"/>
                  </a:ext>
                </a:extLst>
              </a:tr>
              <a:tr h="1170886">
                <a:tc>
                  <a:txBody>
                    <a:bodyPr/>
                    <a:lstStyle/>
                    <a:p>
                      <a:pPr algn="ctr"/>
                      <a:r>
                        <a:rPr lang="en-GB" sz="2800" b="1">
                          <a:solidFill>
                            <a:schemeClr val="bg2">
                              <a:lumMod val="90000"/>
                            </a:schemeClr>
                          </a:solidFill>
                        </a:rPr>
                        <a:t>96</a:t>
                      </a:r>
                    </a:p>
                  </a:txBody>
                  <a:tcPr anchor="ctr"/>
                </a:tc>
                <a:tc>
                  <a:txBody>
                    <a:bodyPr/>
                    <a:lstStyle/>
                    <a:p>
                      <a:pPr algn="ctr"/>
                      <a:r>
                        <a:rPr lang="en-GB" sz="2800" b="1">
                          <a:solidFill>
                            <a:schemeClr val="bg2">
                              <a:lumMod val="90000"/>
                            </a:schemeClr>
                          </a:solidFill>
                        </a:rPr>
                        <a:t>97</a:t>
                      </a:r>
                    </a:p>
                  </a:txBody>
                  <a:tcPr anchor="ctr"/>
                </a:tc>
                <a:tc>
                  <a:txBody>
                    <a:bodyPr/>
                    <a:lstStyle/>
                    <a:p>
                      <a:pPr algn="ctr"/>
                      <a:r>
                        <a:rPr lang="en-GB" sz="2800" b="1">
                          <a:solidFill>
                            <a:schemeClr val="bg2">
                              <a:lumMod val="90000"/>
                            </a:schemeClr>
                          </a:solidFill>
                        </a:rPr>
                        <a:t>98</a:t>
                      </a:r>
                    </a:p>
                  </a:txBody>
                  <a:tcPr anchor="ctr"/>
                </a:tc>
                <a:tc>
                  <a:txBody>
                    <a:bodyPr/>
                    <a:lstStyle/>
                    <a:p>
                      <a:pPr algn="ctr"/>
                      <a:r>
                        <a:rPr lang="en-GB" sz="2800" b="1">
                          <a:solidFill>
                            <a:schemeClr val="bg2">
                              <a:lumMod val="90000"/>
                            </a:schemeClr>
                          </a:solidFill>
                        </a:rPr>
                        <a:t>99</a:t>
                      </a:r>
                    </a:p>
                  </a:txBody>
                  <a:tcPr anchor="ctr"/>
                </a:tc>
                <a:tc>
                  <a:txBody>
                    <a:bodyPr/>
                    <a:lstStyle/>
                    <a:p>
                      <a:pPr algn="ctr"/>
                      <a:r>
                        <a:rPr lang="en-GB" sz="2800" b="1">
                          <a:solidFill>
                            <a:schemeClr val="bg2">
                              <a:lumMod val="90000"/>
                            </a:schemeClr>
                          </a:solidFill>
                        </a:rPr>
                        <a:t>100</a:t>
                      </a:r>
                    </a:p>
                  </a:txBody>
                  <a:tcPr anchor="ctr"/>
                </a:tc>
                <a:extLst>
                  <a:ext uri="{0D108BD9-81ED-4DB2-BD59-A6C34878D82A}">
                    <a16:rowId xmlns:a16="http://schemas.microsoft.com/office/drawing/2014/main" val="187972937"/>
                  </a:ext>
                </a:extLst>
              </a:tr>
              <a:tr h="1170886">
                <a:tc>
                  <a:txBody>
                    <a:bodyPr/>
                    <a:lstStyle/>
                    <a:p>
                      <a:pPr algn="ctr"/>
                      <a:r>
                        <a:rPr lang="en-GB" sz="2800" b="1">
                          <a:solidFill>
                            <a:schemeClr val="bg2">
                              <a:lumMod val="90000"/>
                            </a:schemeClr>
                          </a:solidFill>
                        </a:rPr>
                        <a:t>101</a:t>
                      </a:r>
                    </a:p>
                  </a:txBody>
                  <a:tcPr anchor="ctr"/>
                </a:tc>
                <a:tc>
                  <a:txBody>
                    <a:bodyPr/>
                    <a:lstStyle/>
                    <a:p>
                      <a:pPr algn="ctr"/>
                      <a:r>
                        <a:rPr lang="en-GB" sz="2800" b="1">
                          <a:solidFill>
                            <a:schemeClr val="bg2">
                              <a:lumMod val="90000"/>
                            </a:schemeClr>
                          </a:solidFill>
                        </a:rPr>
                        <a:t>102</a:t>
                      </a:r>
                    </a:p>
                  </a:txBody>
                  <a:tcPr anchor="ctr"/>
                </a:tc>
                <a:tc>
                  <a:txBody>
                    <a:bodyPr/>
                    <a:lstStyle/>
                    <a:p>
                      <a:pPr algn="ctr"/>
                      <a:r>
                        <a:rPr lang="en-GB" sz="2800" b="1">
                          <a:solidFill>
                            <a:schemeClr val="bg2">
                              <a:lumMod val="90000"/>
                            </a:schemeClr>
                          </a:solidFill>
                        </a:rPr>
                        <a:t>103</a:t>
                      </a:r>
                    </a:p>
                  </a:txBody>
                  <a:tcPr anchor="ctr"/>
                </a:tc>
                <a:tc>
                  <a:txBody>
                    <a:bodyPr/>
                    <a:lstStyle/>
                    <a:p>
                      <a:pPr algn="ctr"/>
                      <a:r>
                        <a:rPr lang="en-GB" sz="2800" b="1">
                          <a:solidFill>
                            <a:schemeClr val="bg2">
                              <a:lumMod val="90000"/>
                            </a:schemeClr>
                          </a:solidFill>
                        </a:rPr>
                        <a:t>104</a:t>
                      </a:r>
                    </a:p>
                  </a:txBody>
                  <a:tcPr anchor="ctr"/>
                </a:tc>
                <a:tc>
                  <a:txBody>
                    <a:bodyPr/>
                    <a:lstStyle/>
                    <a:p>
                      <a:pPr algn="ctr"/>
                      <a:r>
                        <a:rPr lang="en-GB" sz="2800" b="1">
                          <a:solidFill>
                            <a:schemeClr val="bg2">
                              <a:lumMod val="90000"/>
                            </a:schemeClr>
                          </a:solidFill>
                        </a:rPr>
                        <a:t>105</a:t>
                      </a:r>
                    </a:p>
                  </a:txBody>
                  <a:tcPr anchor="ctr"/>
                </a:tc>
                <a:extLst>
                  <a:ext uri="{0D108BD9-81ED-4DB2-BD59-A6C34878D82A}">
                    <a16:rowId xmlns:a16="http://schemas.microsoft.com/office/drawing/2014/main" val="1086595252"/>
                  </a:ext>
                </a:extLst>
              </a:tr>
            </a:tbl>
          </a:graphicData>
        </a:graphic>
      </p:graphicFrame>
    </p:spTree>
    <p:extLst>
      <p:ext uri="{BB962C8B-B14F-4D97-AF65-F5344CB8AC3E}">
        <p14:creationId xmlns:p14="http://schemas.microsoft.com/office/powerpoint/2010/main" val="23747747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dirty="0">
                <a:ea typeface="+mn-lt"/>
                <a:cs typeface="+mn-lt"/>
              </a:rPr>
              <a:t>Lent Term HT4 </a:t>
            </a:r>
            <a:r>
              <a:rPr lang="en-GB" sz="2750" b="1" dirty="0">
                <a:ea typeface="+mn-lt"/>
                <a:cs typeface="+mn-lt"/>
              </a:rPr>
              <a:t>Merits</a:t>
            </a:r>
            <a:endParaRPr lang="en-GB" sz="2750" b="1" dirty="0">
              <a:cs typeface="Calibri"/>
            </a:endParaRP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CC2A6B0B-2440-B1A8-6D63-6450D642D9B4}"/>
              </a:ext>
            </a:extLst>
          </p:cNvPr>
          <p:cNvGraphicFramePr>
            <a:graphicFrameLocks noGrp="1"/>
          </p:cNvGraphicFramePr>
          <p:nvPr>
            <p:extLst>
              <p:ext uri="{D42A27DB-BD31-4B8C-83A1-F6EECF244321}">
                <p14:modId xmlns:p14="http://schemas.microsoft.com/office/powerpoint/2010/main" val="1816021708"/>
              </p:ext>
            </p:extLst>
          </p:nvPr>
        </p:nvGraphicFramePr>
        <p:xfrm>
          <a:off x="135922" y="1304670"/>
          <a:ext cx="6570535" cy="8196202"/>
        </p:xfrm>
        <a:graphic>
          <a:graphicData uri="http://schemas.openxmlformats.org/drawingml/2006/table">
            <a:tbl>
              <a:tblPr firstRow="1" bandRow="1">
                <a:tableStyleId>{5940675A-B579-460E-94D1-54222C63F5DA}</a:tableStyleId>
              </a:tblPr>
              <a:tblGrid>
                <a:gridCol w="1314107">
                  <a:extLst>
                    <a:ext uri="{9D8B030D-6E8A-4147-A177-3AD203B41FA5}">
                      <a16:colId xmlns:a16="http://schemas.microsoft.com/office/drawing/2014/main" val="81782415"/>
                    </a:ext>
                  </a:extLst>
                </a:gridCol>
                <a:gridCol w="1314107">
                  <a:extLst>
                    <a:ext uri="{9D8B030D-6E8A-4147-A177-3AD203B41FA5}">
                      <a16:colId xmlns:a16="http://schemas.microsoft.com/office/drawing/2014/main" val="142862800"/>
                    </a:ext>
                  </a:extLst>
                </a:gridCol>
                <a:gridCol w="1314107">
                  <a:extLst>
                    <a:ext uri="{9D8B030D-6E8A-4147-A177-3AD203B41FA5}">
                      <a16:colId xmlns:a16="http://schemas.microsoft.com/office/drawing/2014/main" val="1332426597"/>
                    </a:ext>
                  </a:extLst>
                </a:gridCol>
                <a:gridCol w="1314107">
                  <a:extLst>
                    <a:ext uri="{9D8B030D-6E8A-4147-A177-3AD203B41FA5}">
                      <a16:colId xmlns:a16="http://schemas.microsoft.com/office/drawing/2014/main" val="2486733757"/>
                    </a:ext>
                  </a:extLst>
                </a:gridCol>
                <a:gridCol w="1314107">
                  <a:extLst>
                    <a:ext uri="{9D8B030D-6E8A-4147-A177-3AD203B41FA5}">
                      <a16:colId xmlns:a16="http://schemas.microsoft.com/office/drawing/2014/main" val="2026994669"/>
                    </a:ext>
                  </a:extLst>
                </a:gridCol>
              </a:tblGrid>
              <a:tr h="1170886">
                <a:tc>
                  <a:txBody>
                    <a:bodyPr/>
                    <a:lstStyle/>
                    <a:p>
                      <a:pPr algn="ctr"/>
                      <a:r>
                        <a:rPr lang="en-GB" sz="2800" b="1" dirty="0">
                          <a:solidFill>
                            <a:schemeClr val="bg2">
                              <a:lumMod val="90000"/>
                            </a:schemeClr>
                          </a:solidFill>
                        </a:rPr>
                        <a:t>106</a:t>
                      </a:r>
                    </a:p>
                  </a:txBody>
                  <a:tcPr anchor="ctr"/>
                </a:tc>
                <a:tc>
                  <a:txBody>
                    <a:bodyPr/>
                    <a:lstStyle/>
                    <a:p>
                      <a:pPr algn="ctr"/>
                      <a:r>
                        <a:rPr lang="en-GB" sz="2800" b="1" dirty="0">
                          <a:solidFill>
                            <a:schemeClr val="bg2">
                              <a:lumMod val="90000"/>
                            </a:schemeClr>
                          </a:solidFill>
                        </a:rPr>
                        <a:t>107</a:t>
                      </a:r>
                    </a:p>
                  </a:txBody>
                  <a:tcPr marL="0" marR="0" anchor="ctr"/>
                </a:tc>
                <a:tc>
                  <a:txBody>
                    <a:bodyPr/>
                    <a:lstStyle/>
                    <a:p>
                      <a:pPr algn="ctr"/>
                      <a:r>
                        <a:rPr lang="en-GB" sz="2800" b="1" dirty="0">
                          <a:solidFill>
                            <a:schemeClr val="bg2">
                              <a:lumMod val="90000"/>
                            </a:schemeClr>
                          </a:solidFill>
                        </a:rPr>
                        <a:t>108</a:t>
                      </a:r>
                    </a:p>
                  </a:txBody>
                  <a:tcPr marL="0" marR="0" anchor="ctr"/>
                </a:tc>
                <a:tc>
                  <a:txBody>
                    <a:bodyPr/>
                    <a:lstStyle/>
                    <a:p>
                      <a:pPr algn="ctr"/>
                      <a:r>
                        <a:rPr lang="en-GB" sz="2800" b="1" dirty="0">
                          <a:solidFill>
                            <a:schemeClr val="bg2">
                              <a:lumMod val="90000"/>
                            </a:schemeClr>
                          </a:solidFill>
                        </a:rPr>
                        <a:t>109</a:t>
                      </a:r>
                    </a:p>
                  </a:txBody>
                  <a:tcPr marL="0" marR="0" anchor="ctr"/>
                </a:tc>
                <a:tc>
                  <a:txBody>
                    <a:bodyPr/>
                    <a:lstStyle/>
                    <a:p>
                      <a:pPr algn="ctr"/>
                      <a:r>
                        <a:rPr lang="en-GB" sz="2800" b="1" dirty="0">
                          <a:solidFill>
                            <a:schemeClr val="bg2">
                              <a:lumMod val="90000"/>
                            </a:schemeClr>
                          </a:solidFill>
                        </a:rPr>
                        <a:t>110</a:t>
                      </a:r>
                    </a:p>
                  </a:txBody>
                  <a:tcPr marL="0" marR="0" anchor="ctr"/>
                </a:tc>
                <a:extLst>
                  <a:ext uri="{0D108BD9-81ED-4DB2-BD59-A6C34878D82A}">
                    <a16:rowId xmlns:a16="http://schemas.microsoft.com/office/drawing/2014/main" val="3900839918"/>
                  </a:ext>
                </a:extLst>
              </a:tr>
              <a:tr h="1170886">
                <a:tc>
                  <a:txBody>
                    <a:bodyPr/>
                    <a:lstStyle/>
                    <a:p>
                      <a:pPr algn="ctr"/>
                      <a:r>
                        <a:rPr lang="en-GB" sz="2800" b="1" dirty="0">
                          <a:solidFill>
                            <a:schemeClr val="bg2">
                              <a:lumMod val="90000"/>
                            </a:schemeClr>
                          </a:solidFill>
                        </a:rPr>
                        <a:t>111</a:t>
                      </a:r>
                    </a:p>
                  </a:txBody>
                  <a:tcPr anchor="ctr"/>
                </a:tc>
                <a:tc>
                  <a:txBody>
                    <a:bodyPr/>
                    <a:lstStyle/>
                    <a:p>
                      <a:pPr algn="ctr"/>
                      <a:r>
                        <a:rPr lang="en-GB" sz="2800" b="1" dirty="0">
                          <a:solidFill>
                            <a:schemeClr val="bg2">
                              <a:lumMod val="90000"/>
                            </a:schemeClr>
                          </a:solidFill>
                        </a:rPr>
                        <a:t>112</a:t>
                      </a:r>
                    </a:p>
                  </a:txBody>
                  <a:tcPr anchor="ctr"/>
                </a:tc>
                <a:tc>
                  <a:txBody>
                    <a:bodyPr/>
                    <a:lstStyle/>
                    <a:p>
                      <a:pPr algn="ctr"/>
                      <a:r>
                        <a:rPr lang="en-GB" sz="2800" b="1" dirty="0">
                          <a:solidFill>
                            <a:schemeClr val="bg2">
                              <a:lumMod val="90000"/>
                            </a:schemeClr>
                          </a:solidFill>
                        </a:rPr>
                        <a:t>113</a:t>
                      </a:r>
                    </a:p>
                  </a:txBody>
                  <a:tcPr anchor="ctr"/>
                </a:tc>
                <a:tc>
                  <a:txBody>
                    <a:bodyPr/>
                    <a:lstStyle/>
                    <a:p>
                      <a:pPr algn="ctr"/>
                      <a:r>
                        <a:rPr lang="en-GB" sz="2800" b="1" dirty="0">
                          <a:solidFill>
                            <a:schemeClr val="bg2">
                              <a:lumMod val="90000"/>
                            </a:schemeClr>
                          </a:solidFill>
                        </a:rPr>
                        <a:t>114</a:t>
                      </a:r>
                    </a:p>
                  </a:txBody>
                  <a:tcPr anchor="ctr"/>
                </a:tc>
                <a:tc>
                  <a:txBody>
                    <a:bodyPr/>
                    <a:lstStyle/>
                    <a:p>
                      <a:pPr algn="ctr"/>
                      <a:r>
                        <a:rPr lang="en-GB" sz="2800" b="1" dirty="0">
                          <a:solidFill>
                            <a:schemeClr val="bg2">
                              <a:lumMod val="90000"/>
                            </a:schemeClr>
                          </a:solidFill>
                        </a:rPr>
                        <a:t>115</a:t>
                      </a:r>
                    </a:p>
                  </a:txBody>
                  <a:tcPr anchor="ctr"/>
                </a:tc>
                <a:extLst>
                  <a:ext uri="{0D108BD9-81ED-4DB2-BD59-A6C34878D82A}">
                    <a16:rowId xmlns:a16="http://schemas.microsoft.com/office/drawing/2014/main" val="4236614031"/>
                  </a:ext>
                </a:extLst>
              </a:tr>
              <a:tr h="1170886">
                <a:tc>
                  <a:txBody>
                    <a:bodyPr/>
                    <a:lstStyle/>
                    <a:p>
                      <a:pPr algn="ctr"/>
                      <a:r>
                        <a:rPr lang="en-GB" sz="2800" b="1" dirty="0">
                          <a:solidFill>
                            <a:schemeClr val="bg2">
                              <a:lumMod val="90000"/>
                            </a:schemeClr>
                          </a:solidFill>
                        </a:rPr>
                        <a:t>116</a:t>
                      </a:r>
                    </a:p>
                  </a:txBody>
                  <a:tcPr anchor="ctr"/>
                </a:tc>
                <a:tc>
                  <a:txBody>
                    <a:bodyPr/>
                    <a:lstStyle/>
                    <a:p>
                      <a:pPr algn="ctr"/>
                      <a:r>
                        <a:rPr lang="en-GB" sz="2800" b="1" dirty="0">
                          <a:solidFill>
                            <a:schemeClr val="bg2">
                              <a:lumMod val="90000"/>
                            </a:schemeClr>
                          </a:solidFill>
                        </a:rPr>
                        <a:t>117</a:t>
                      </a:r>
                    </a:p>
                  </a:txBody>
                  <a:tcPr anchor="ctr"/>
                </a:tc>
                <a:tc>
                  <a:txBody>
                    <a:bodyPr/>
                    <a:lstStyle/>
                    <a:p>
                      <a:pPr algn="ctr"/>
                      <a:r>
                        <a:rPr lang="en-GB" sz="2800" b="1" dirty="0">
                          <a:solidFill>
                            <a:schemeClr val="bg2">
                              <a:lumMod val="90000"/>
                            </a:schemeClr>
                          </a:solidFill>
                        </a:rPr>
                        <a:t>118</a:t>
                      </a:r>
                    </a:p>
                  </a:txBody>
                  <a:tcPr anchor="ctr"/>
                </a:tc>
                <a:tc>
                  <a:txBody>
                    <a:bodyPr/>
                    <a:lstStyle/>
                    <a:p>
                      <a:pPr algn="ctr"/>
                      <a:r>
                        <a:rPr lang="en-GB" sz="2800" b="1" dirty="0">
                          <a:solidFill>
                            <a:schemeClr val="bg2">
                              <a:lumMod val="90000"/>
                            </a:schemeClr>
                          </a:solidFill>
                        </a:rPr>
                        <a:t>119</a:t>
                      </a:r>
                    </a:p>
                  </a:txBody>
                  <a:tcPr anchor="ctr"/>
                </a:tc>
                <a:tc>
                  <a:txBody>
                    <a:bodyPr/>
                    <a:lstStyle/>
                    <a:p>
                      <a:pPr algn="ctr"/>
                      <a:r>
                        <a:rPr lang="en-GB" sz="2800" b="1" dirty="0">
                          <a:solidFill>
                            <a:schemeClr val="bg2">
                              <a:lumMod val="90000"/>
                            </a:schemeClr>
                          </a:solidFill>
                        </a:rPr>
                        <a:t>120</a:t>
                      </a:r>
                    </a:p>
                  </a:txBody>
                  <a:tcPr anchor="ctr"/>
                </a:tc>
                <a:extLst>
                  <a:ext uri="{0D108BD9-81ED-4DB2-BD59-A6C34878D82A}">
                    <a16:rowId xmlns:a16="http://schemas.microsoft.com/office/drawing/2014/main" val="2730558138"/>
                  </a:ext>
                </a:extLst>
              </a:tr>
              <a:tr h="1170886">
                <a:tc>
                  <a:txBody>
                    <a:bodyPr/>
                    <a:lstStyle/>
                    <a:p>
                      <a:pPr algn="ctr"/>
                      <a:r>
                        <a:rPr lang="en-GB" sz="2800" b="1" dirty="0">
                          <a:solidFill>
                            <a:schemeClr val="bg2">
                              <a:lumMod val="90000"/>
                            </a:schemeClr>
                          </a:solidFill>
                        </a:rPr>
                        <a:t>121</a:t>
                      </a:r>
                    </a:p>
                  </a:txBody>
                  <a:tcPr anchor="ctr"/>
                </a:tc>
                <a:tc>
                  <a:txBody>
                    <a:bodyPr/>
                    <a:lstStyle/>
                    <a:p>
                      <a:pPr algn="ctr"/>
                      <a:r>
                        <a:rPr lang="en-GB" sz="2800" b="1" dirty="0">
                          <a:solidFill>
                            <a:schemeClr val="bg2">
                              <a:lumMod val="90000"/>
                            </a:schemeClr>
                          </a:solidFill>
                        </a:rPr>
                        <a:t>122</a:t>
                      </a:r>
                    </a:p>
                  </a:txBody>
                  <a:tcPr anchor="ctr"/>
                </a:tc>
                <a:tc>
                  <a:txBody>
                    <a:bodyPr/>
                    <a:lstStyle/>
                    <a:p>
                      <a:pPr algn="ctr"/>
                      <a:r>
                        <a:rPr lang="en-GB" sz="2800" b="1" dirty="0">
                          <a:solidFill>
                            <a:schemeClr val="bg2">
                              <a:lumMod val="90000"/>
                            </a:schemeClr>
                          </a:solidFill>
                        </a:rPr>
                        <a:t>123</a:t>
                      </a:r>
                    </a:p>
                  </a:txBody>
                  <a:tcPr anchor="ctr"/>
                </a:tc>
                <a:tc>
                  <a:txBody>
                    <a:bodyPr/>
                    <a:lstStyle/>
                    <a:p>
                      <a:pPr algn="ctr"/>
                      <a:r>
                        <a:rPr lang="en-GB" sz="2800" b="1" dirty="0">
                          <a:solidFill>
                            <a:schemeClr val="bg2">
                              <a:lumMod val="90000"/>
                            </a:schemeClr>
                          </a:solidFill>
                        </a:rPr>
                        <a:t>124</a:t>
                      </a:r>
                    </a:p>
                  </a:txBody>
                  <a:tcPr anchor="ctr"/>
                </a:tc>
                <a:tc>
                  <a:txBody>
                    <a:bodyPr/>
                    <a:lstStyle/>
                    <a:p>
                      <a:pPr algn="ctr"/>
                      <a:r>
                        <a:rPr lang="en-GB" sz="2800" b="1" dirty="0">
                          <a:solidFill>
                            <a:schemeClr val="bg2">
                              <a:lumMod val="90000"/>
                            </a:schemeClr>
                          </a:solidFill>
                        </a:rPr>
                        <a:t>125</a:t>
                      </a:r>
                    </a:p>
                  </a:txBody>
                  <a:tcPr anchor="ctr"/>
                </a:tc>
                <a:extLst>
                  <a:ext uri="{0D108BD9-81ED-4DB2-BD59-A6C34878D82A}">
                    <a16:rowId xmlns:a16="http://schemas.microsoft.com/office/drawing/2014/main" val="1216343044"/>
                  </a:ext>
                </a:extLst>
              </a:tr>
              <a:tr h="1170886">
                <a:tc>
                  <a:txBody>
                    <a:bodyPr/>
                    <a:lstStyle/>
                    <a:p>
                      <a:pPr algn="ctr"/>
                      <a:r>
                        <a:rPr lang="en-GB" sz="2800" b="1" dirty="0">
                          <a:solidFill>
                            <a:schemeClr val="bg2">
                              <a:lumMod val="90000"/>
                            </a:schemeClr>
                          </a:solidFill>
                        </a:rPr>
                        <a:t>126</a:t>
                      </a:r>
                    </a:p>
                  </a:txBody>
                  <a:tcPr anchor="ctr"/>
                </a:tc>
                <a:tc>
                  <a:txBody>
                    <a:bodyPr/>
                    <a:lstStyle/>
                    <a:p>
                      <a:pPr algn="ctr"/>
                      <a:r>
                        <a:rPr lang="en-GB" sz="2800" b="1" dirty="0">
                          <a:solidFill>
                            <a:schemeClr val="bg2">
                              <a:lumMod val="90000"/>
                            </a:schemeClr>
                          </a:solidFill>
                        </a:rPr>
                        <a:t>127</a:t>
                      </a:r>
                    </a:p>
                  </a:txBody>
                  <a:tcPr anchor="ctr"/>
                </a:tc>
                <a:tc>
                  <a:txBody>
                    <a:bodyPr/>
                    <a:lstStyle/>
                    <a:p>
                      <a:pPr algn="ctr"/>
                      <a:r>
                        <a:rPr lang="en-GB" sz="2800" b="1" dirty="0">
                          <a:solidFill>
                            <a:schemeClr val="bg2">
                              <a:lumMod val="90000"/>
                            </a:schemeClr>
                          </a:solidFill>
                        </a:rPr>
                        <a:t>128</a:t>
                      </a:r>
                    </a:p>
                  </a:txBody>
                  <a:tcPr anchor="ctr"/>
                </a:tc>
                <a:tc>
                  <a:txBody>
                    <a:bodyPr/>
                    <a:lstStyle/>
                    <a:p>
                      <a:pPr algn="ctr"/>
                      <a:r>
                        <a:rPr lang="en-GB" sz="2800" b="1" dirty="0">
                          <a:solidFill>
                            <a:schemeClr val="bg2">
                              <a:lumMod val="90000"/>
                            </a:schemeClr>
                          </a:solidFill>
                        </a:rPr>
                        <a:t>129</a:t>
                      </a:r>
                    </a:p>
                  </a:txBody>
                  <a:tcPr anchor="ctr"/>
                </a:tc>
                <a:tc>
                  <a:txBody>
                    <a:bodyPr/>
                    <a:lstStyle/>
                    <a:p>
                      <a:pPr algn="ctr"/>
                      <a:r>
                        <a:rPr lang="en-GB" sz="2800" b="1" dirty="0">
                          <a:solidFill>
                            <a:schemeClr val="bg2">
                              <a:lumMod val="90000"/>
                            </a:schemeClr>
                          </a:solidFill>
                        </a:rPr>
                        <a:t>130</a:t>
                      </a:r>
                    </a:p>
                  </a:txBody>
                  <a:tcPr anchor="ctr"/>
                </a:tc>
                <a:extLst>
                  <a:ext uri="{0D108BD9-81ED-4DB2-BD59-A6C34878D82A}">
                    <a16:rowId xmlns:a16="http://schemas.microsoft.com/office/drawing/2014/main" val="1546087700"/>
                  </a:ext>
                </a:extLst>
              </a:tr>
              <a:tr h="1170886">
                <a:tc>
                  <a:txBody>
                    <a:bodyPr/>
                    <a:lstStyle/>
                    <a:p>
                      <a:pPr algn="ctr"/>
                      <a:r>
                        <a:rPr lang="en-GB" sz="2800" b="1" dirty="0">
                          <a:solidFill>
                            <a:schemeClr val="bg2">
                              <a:lumMod val="90000"/>
                            </a:schemeClr>
                          </a:solidFill>
                        </a:rPr>
                        <a:t>131</a:t>
                      </a:r>
                    </a:p>
                  </a:txBody>
                  <a:tcPr anchor="ctr"/>
                </a:tc>
                <a:tc>
                  <a:txBody>
                    <a:bodyPr/>
                    <a:lstStyle/>
                    <a:p>
                      <a:pPr algn="ctr"/>
                      <a:r>
                        <a:rPr lang="en-GB" sz="2800" b="1" dirty="0">
                          <a:solidFill>
                            <a:schemeClr val="bg2">
                              <a:lumMod val="90000"/>
                            </a:schemeClr>
                          </a:solidFill>
                        </a:rPr>
                        <a:t>132</a:t>
                      </a:r>
                    </a:p>
                  </a:txBody>
                  <a:tcPr anchor="ctr"/>
                </a:tc>
                <a:tc>
                  <a:txBody>
                    <a:bodyPr/>
                    <a:lstStyle/>
                    <a:p>
                      <a:pPr algn="ctr"/>
                      <a:r>
                        <a:rPr lang="en-GB" sz="2800" b="1" dirty="0">
                          <a:solidFill>
                            <a:schemeClr val="bg2">
                              <a:lumMod val="90000"/>
                            </a:schemeClr>
                          </a:solidFill>
                        </a:rPr>
                        <a:t>133</a:t>
                      </a:r>
                    </a:p>
                  </a:txBody>
                  <a:tcPr anchor="ctr"/>
                </a:tc>
                <a:tc>
                  <a:txBody>
                    <a:bodyPr/>
                    <a:lstStyle/>
                    <a:p>
                      <a:pPr algn="ctr"/>
                      <a:r>
                        <a:rPr lang="en-GB" sz="2800" b="1" dirty="0">
                          <a:solidFill>
                            <a:schemeClr val="bg2">
                              <a:lumMod val="90000"/>
                            </a:schemeClr>
                          </a:solidFill>
                        </a:rPr>
                        <a:t>134</a:t>
                      </a:r>
                    </a:p>
                  </a:txBody>
                  <a:tcPr anchor="ctr"/>
                </a:tc>
                <a:tc>
                  <a:txBody>
                    <a:bodyPr/>
                    <a:lstStyle/>
                    <a:p>
                      <a:pPr algn="ctr"/>
                      <a:r>
                        <a:rPr lang="en-GB" sz="2800" b="1" dirty="0">
                          <a:solidFill>
                            <a:schemeClr val="bg2">
                              <a:lumMod val="90000"/>
                            </a:schemeClr>
                          </a:solidFill>
                        </a:rPr>
                        <a:t>135</a:t>
                      </a:r>
                    </a:p>
                  </a:txBody>
                  <a:tcPr anchor="ctr"/>
                </a:tc>
                <a:extLst>
                  <a:ext uri="{0D108BD9-81ED-4DB2-BD59-A6C34878D82A}">
                    <a16:rowId xmlns:a16="http://schemas.microsoft.com/office/drawing/2014/main" val="187972937"/>
                  </a:ext>
                </a:extLst>
              </a:tr>
              <a:tr h="1170886">
                <a:tc>
                  <a:txBody>
                    <a:bodyPr/>
                    <a:lstStyle/>
                    <a:p>
                      <a:pPr algn="ctr"/>
                      <a:r>
                        <a:rPr lang="en-GB" sz="2800" b="1" dirty="0">
                          <a:solidFill>
                            <a:schemeClr val="bg2">
                              <a:lumMod val="90000"/>
                            </a:schemeClr>
                          </a:solidFill>
                        </a:rPr>
                        <a:t>136</a:t>
                      </a:r>
                    </a:p>
                  </a:txBody>
                  <a:tcPr anchor="ctr"/>
                </a:tc>
                <a:tc>
                  <a:txBody>
                    <a:bodyPr/>
                    <a:lstStyle/>
                    <a:p>
                      <a:pPr algn="ctr"/>
                      <a:r>
                        <a:rPr lang="en-GB" sz="2800" b="1" dirty="0">
                          <a:solidFill>
                            <a:schemeClr val="bg2">
                              <a:lumMod val="90000"/>
                            </a:schemeClr>
                          </a:solidFill>
                        </a:rPr>
                        <a:t>137</a:t>
                      </a:r>
                    </a:p>
                  </a:txBody>
                  <a:tcPr anchor="ctr"/>
                </a:tc>
                <a:tc>
                  <a:txBody>
                    <a:bodyPr/>
                    <a:lstStyle/>
                    <a:p>
                      <a:pPr algn="ctr"/>
                      <a:r>
                        <a:rPr lang="en-GB" sz="2800" b="1" dirty="0">
                          <a:solidFill>
                            <a:schemeClr val="bg2">
                              <a:lumMod val="90000"/>
                            </a:schemeClr>
                          </a:solidFill>
                        </a:rPr>
                        <a:t>138</a:t>
                      </a:r>
                    </a:p>
                  </a:txBody>
                  <a:tcPr anchor="ctr"/>
                </a:tc>
                <a:tc>
                  <a:txBody>
                    <a:bodyPr/>
                    <a:lstStyle/>
                    <a:p>
                      <a:pPr algn="ctr"/>
                      <a:r>
                        <a:rPr lang="en-GB" sz="2800" b="1" dirty="0">
                          <a:solidFill>
                            <a:schemeClr val="bg2">
                              <a:lumMod val="90000"/>
                            </a:schemeClr>
                          </a:solidFill>
                        </a:rPr>
                        <a:t>139</a:t>
                      </a:r>
                    </a:p>
                  </a:txBody>
                  <a:tcPr anchor="ctr"/>
                </a:tc>
                <a:tc>
                  <a:txBody>
                    <a:bodyPr/>
                    <a:lstStyle/>
                    <a:p>
                      <a:pPr algn="ctr"/>
                      <a:r>
                        <a:rPr lang="en-GB" sz="2800" b="1" dirty="0">
                          <a:solidFill>
                            <a:schemeClr val="bg2">
                              <a:lumMod val="90000"/>
                            </a:schemeClr>
                          </a:solidFill>
                        </a:rPr>
                        <a:t>140</a:t>
                      </a:r>
                    </a:p>
                  </a:txBody>
                  <a:tcPr anchor="ctr"/>
                </a:tc>
                <a:extLst>
                  <a:ext uri="{0D108BD9-81ED-4DB2-BD59-A6C34878D82A}">
                    <a16:rowId xmlns:a16="http://schemas.microsoft.com/office/drawing/2014/main" val="1086595252"/>
                  </a:ext>
                </a:extLst>
              </a:tr>
            </a:tbl>
          </a:graphicData>
        </a:graphic>
      </p:graphicFrame>
    </p:spTree>
    <p:extLst>
      <p:ext uri="{BB962C8B-B14F-4D97-AF65-F5344CB8AC3E}">
        <p14:creationId xmlns:p14="http://schemas.microsoft.com/office/powerpoint/2010/main" val="33451815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dirty="0">
                <a:ea typeface="+mn-lt"/>
                <a:cs typeface="+mn-lt"/>
              </a:rPr>
              <a:t>Lent Term HT4</a:t>
            </a:r>
            <a:r>
              <a:rPr lang="en-GB" sz="2750" b="1" dirty="0">
                <a:ea typeface="+mn-lt"/>
                <a:cs typeface="+mn-lt"/>
              </a:rPr>
              <a:t> Notes</a:t>
            </a:r>
            <a:endParaRPr lang="en-GB" sz="2750" b="1" dirty="0">
              <a:cs typeface="Calibri"/>
            </a:endParaRP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CC2A6B0B-2440-B1A8-6D63-6450D642D9B4}"/>
              </a:ext>
            </a:extLst>
          </p:cNvPr>
          <p:cNvGraphicFramePr>
            <a:graphicFrameLocks noGrp="1"/>
          </p:cNvGraphicFramePr>
          <p:nvPr>
            <p:extLst>
              <p:ext uri="{D42A27DB-BD31-4B8C-83A1-F6EECF244321}">
                <p14:modId xmlns:p14="http://schemas.microsoft.com/office/powerpoint/2010/main" val="3019361408"/>
              </p:ext>
            </p:extLst>
          </p:nvPr>
        </p:nvGraphicFramePr>
        <p:xfrm>
          <a:off x="135922" y="1304670"/>
          <a:ext cx="6570535" cy="8067192"/>
        </p:xfrm>
        <a:graphic>
          <a:graphicData uri="http://schemas.openxmlformats.org/drawingml/2006/table">
            <a:tbl>
              <a:tblPr firstRow="1" bandRow="1">
                <a:tableStyleId>{5940675A-B579-460E-94D1-54222C63F5DA}</a:tableStyleId>
              </a:tblPr>
              <a:tblGrid>
                <a:gridCol w="6570535">
                  <a:extLst>
                    <a:ext uri="{9D8B030D-6E8A-4147-A177-3AD203B41FA5}">
                      <a16:colId xmlns:a16="http://schemas.microsoft.com/office/drawing/2014/main" val="81782415"/>
                    </a:ext>
                  </a:extLst>
                </a:gridCol>
              </a:tblGrid>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0083991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423661403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7305581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21634304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546087700"/>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87972937"/>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086595252"/>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02161388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671747645"/>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653191780"/>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0377217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6716591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5336591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336979065"/>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26642444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48910510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32999606"/>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657276577"/>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410943813"/>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70770217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796866083"/>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5462989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78783579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74849030"/>
                  </a:ext>
                </a:extLst>
              </a:tr>
            </a:tbl>
          </a:graphicData>
        </a:graphic>
      </p:graphicFrame>
    </p:spTree>
    <p:extLst>
      <p:ext uri="{BB962C8B-B14F-4D97-AF65-F5344CB8AC3E}">
        <p14:creationId xmlns:p14="http://schemas.microsoft.com/office/powerpoint/2010/main" val="41803983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dirty="0">
                <a:ea typeface="+mn-lt"/>
                <a:cs typeface="+mn-lt"/>
              </a:rPr>
              <a:t>Lent Term HT4</a:t>
            </a:r>
            <a:r>
              <a:rPr lang="en-GB" sz="2750" b="1" dirty="0">
                <a:ea typeface="+mn-lt"/>
                <a:cs typeface="+mn-lt"/>
              </a:rPr>
              <a:t> Notes</a:t>
            </a:r>
            <a:endParaRPr lang="en-GB" sz="2750" b="1" dirty="0">
              <a:cs typeface="Calibri"/>
            </a:endParaRP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CC2A6B0B-2440-B1A8-6D63-6450D642D9B4}"/>
              </a:ext>
            </a:extLst>
          </p:cNvPr>
          <p:cNvGraphicFramePr>
            <a:graphicFrameLocks noGrp="1"/>
          </p:cNvGraphicFramePr>
          <p:nvPr/>
        </p:nvGraphicFramePr>
        <p:xfrm>
          <a:off x="135922" y="1304670"/>
          <a:ext cx="6570535" cy="8067192"/>
        </p:xfrm>
        <a:graphic>
          <a:graphicData uri="http://schemas.openxmlformats.org/drawingml/2006/table">
            <a:tbl>
              <a:tblPr firstRow="1" bandRow="1">
                <a:tableStyleId>{5940675A-B579-460E-94D1-54222C63F5DA}</a:tableStyleId>
              </a:tblPr>
              <a:tblGrid>
                <a:gridCol w="6570535">
                  <a:extLst>
                    <a:ext uri="{9D8B030D-6E8A-4147-A177-3AD203B41FA5}">
                      <a16:colId xmlns:a16="http://schemas.microsoft.com/office/drawing/2014/main" val="81782415"/>
                    </a:ext>
                  </a:extLst>
                </a:gridCol>
              </a:tblGrid>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0083991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423661403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7305581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21634304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546087700"/>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87972937"/>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086595252"/>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02161388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671747645"/>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653191780"/>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0377217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6716591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5336591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336979065"/>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26642444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48910510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32999606"/>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657276577"/>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410943813"/>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70770217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796866083"/>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5462989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78783579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74849030"/>
                  </a:ext>
                </a:extLst>
              </a:tr>
            </a:tbl>
          </a:graphicData>
        </a:graphic>
      </p:graphicFrame>
    </p:spTree>
    <p:extLst>
      <p:ext uri="{BB962C8B-B14F-4D97-AF65-F5344CB8AC3E}">
        <p14:creationId xmlns:p14="http://schemas.microsoft.com/office/powerpoint/2010/main" val="40059866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dirty="0">
                <a:ea typeface="+mn-lt"/>
                <a:cs typeface="+mn-lt"/>
              </a:rPr>
              <a:t>Lent Term HT4</a:t>
            </a:r>
            <a:r>
              <a:rPr lang="en-GB" sz="2750" b="1" dirty="0">
                <a:ea typeface="+mn-lt"/>
                <a:cs typeface="+mn-lt"/>
              </a:rPr>
              <a:t> Notes</a:t>
            </a:r>
            <a:endParaRPr lang="en-GB" sz="2750" b="1" dirty="0">
              <a:cs typeface="Calibri"/>
            </a:endParaRP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CC2A6B0B-2440-B1A8-6D63-6450D642D9B4}"/>
              </a:ext>
            </a:extLst>
          </p:cNvPr>
          <p:cNvGraphicFramePr>
            <a:graphicFrameLocks noGrp="1"/>
          </p:cNvGraphicFramePr>
          <p:nvPr/>
        </p:nvGraphicFramePr>
        <p:xfrm>
          <a:off x="135922" y="1304670"/>
          <a:ext cx="6570535" cy="8067192"/>
        </p:xfrm>
        <a:graphic>
          <a:graphicData uri="http://schemas.openxmlformats.org/drawingml/2006/table">
            <a:tbl>
              <a:tblPr firstRow="1" bandRow="1">
                <a:tableStyleId>{5940675A-B579-460E-94D1-54222C63F5DA}</a:tableStyleId>
              </a:tblPr>
              <a:tblGrid>
                <a:gridCol w="6570535">
                  <a:extLst>
                    <a:ext uri="{9D8B030D-6E8A-4147-A177-3AD203B41FA5}">
                      <a16:colId xmlns:a16="http://schemas.microsoft.com/office/drawing/2014/main" val="81782415"/>
                    </a:ext>
                  </a:extLst>
                </a:gridCol>
              </a:tblGrid>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0083991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423661403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7305581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21634304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546087700"/>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87972937"/>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086595252"/>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02161388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671747645"/>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653191780"/>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0377217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6716591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5336591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336979065"/>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26642444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48910510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32999606"/>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657276577"/>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410943813"/>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70770217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796866083"/>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5462989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78783579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74849030"/>
                  </a:ext>
                </a:extLst>
              </a:tr>
            </a:tbl>
          </a:graphicData>
        </a:graphic>
      </p:graphicFrame>
    </p:spTree>
    <p:extLst>
      <p:ext uri="{BB962C8B-B14F-4D97-AF65-F5344CB8AC3E}">
        <p14:creationId xmlns:p14="http://schemas.microsoft.com/office/powerpoint/2010/main" val="22958501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dirty="0">
                <a:ea typeface="+mn-lt"/>
                <a:cs typeface="+mn-lt"/>
              </a:rPr>
              <a:t>Lent Term HT4 </a:t>
            </a:r>
            <a:r>
              <a:rPr lang="en-GB" sz="2750" b="1" dirty="0">
                <a:ea typeface="+mn-lt"/>
                <a:cs typeface="+mn-lt"/>
              </a:rPr>
              <a:t>Notes</a:t>
            </a:r>
            <a:endParaRPr lang="en-GB" sz="2750" b="1" dirty="0">
              <a:cs typeface="Calibri"/>
            </a:endParaRPr>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2" name="Table 2">
            <a:extLst>
              <a:ext uri="{FF2B5EF4-FFF2-40B4-BE49-F238E27FC236}">
                <a16:creationId xmlns:a16="http://schemas.microsoft.com/office/drawing/2014/main" id="{CC2A6B0B-2440-B1A8-6D63-6450D642D9B4}"/>
              </a:ext>
            </a:extLst>
          </p:cNvPr>
          <p:cNvGraphicFramePr>
            <a:graphicFrameLocks noGrp="1"/>
          </p:cNvGraphicFramePr>
          <p:nvPr/>
        </p:nvGraphicFramePr>
        <p:xfrm>
          <a:off x="135922" y="1304670"/>
          <a:ext cx="6570535" cy="8067192"/>
        </p:xfrm>
        <a:graphic>
          <a:graphicData uri="http://schemas.openxmlformats.org/drawingml/2006/table">
            <a:tbl>
              <a:tblPr firstRow="1" bandRow="1">
                <a:tableStyleId>{5940675A-B579-460E-94D1-54222C63F5DA}</a:tableStyleId>
              </a:tblPr>
              <a:tblGrid>
                <a:gridCol w="6570535">
                  <a:extLst>
                    <a:ext uri="{9D8B030D-6E8A-4147-A177-3AD203B41FA5}">
                      <a16:colId xmlns:a16="http://schemas.microsoft.com/office/drawing/2014/main" val="81782415"/>
                    </a:ext>
                  </a:extLst>
                </a:gridCol>
              </a:tblGrid>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0083991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423661403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7305581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21634304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546087700"/>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87972937"/>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086595252"/>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02161388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671747645"/>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653191780"/>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0377217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67165913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5336591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1336979065"/>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26642444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48910510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32999606"/>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657276577"/>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410943813"/>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2707702178"/>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796866083"/>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54629894"/>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787835791"/>
                  </a:ext>
                </a:extLst>
              </a:tr>
              <a:tr h="336133">
                <a:tc>
                  <a:txBody>
                    <a:bodyPr/>
                    <a:lstStyle/>
                    <a:p>
                      <a:pPr algn="ctr"/>
                      <a:endParaRPr lang="en-GB" sz="1600" b="1">
                        <a:solidFill>
                          <a:schemeClr val="bg2">
                            <a:lumMod val="90000"/>
                          </a:schemeClr>
                        </a:solidFill>
                      </a:endParaRPr>
                    </a:p>
                  </a:txBody>
                  <a:tcPr anchor="ctr"/>
                </a:tc>
                <a:extLst>
                  <a:ext uri="{0D108BD9-81ED-4DB2-BD59-A6C34878D82A}">
                    <a16:rowId xmlns:a16="http://schemas.microsoft.com/office/drawing/2014/main" val="3974849030"/>
                  </a:ext>
                </a:extLst>
              </a:tr>
            </a:tbl>
          </a:graphicData>
        </a:graphic>
      </p:graphicFrame>
    </p:spTree>
    <p:extLst>
      <p:ext uri="{BB962C8B-B14F-4D97-AF65-F5344CB8AC3E}">
        <p14:creationId xmlns:p14="http://schemas.microsoft.com/office/powerpoint/2010/main" val="25806049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D04B129-F6FF-BC39-152F-B9FE6D710311}"/>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a:stretch>
            <a:fillRect/>
          </a:stretch>
        </p:blipFill>
        <p:spPr bwMode="auto">
          <a:xfrm>
            <a:off x="877449" y="396580"/>
            <a:ext cx="5103099" cy="476888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A8E3E77D-B077-A654-F534-EF5EBAEBDFC0}"/>
              </a:ext>
            </a:extLst>
          </p:cNvPr>
          <p:cNvSpPr/>
          <p:nvPr/>
        </p:nvSpPr>
        <p:spPr>
          <a:xfrm>
            <a:off x="161340" y="5631382"/>
            <a:ext cx="6535321" cy="3878039"/>
          </a:xfrm>
          <a:prstGeom prst="rect">
            <a:avLst/>
          </a:prstGeom>
        </p:spPr>
        <p:style>
          <a:lnRef idx="2">
            <a:schemeClr val="dk1"/>
          </a:lnRef>
          <a:fillRef idx="1">
            <a:schemeClr val="lt1"/>
          </a:fillRef>
          <a:effectRef idx="0">
            <a:schemeClr val="dk1"/>
          </a:effectRef>
          <a:fontRef idx="minor">
            <a:schemeClr val="dk1"/>
          </a:fontRef>
        </p:style>
        <p:txBody>
          <a:bodyPr lIns="91441" tIns="45720" rIns="91441" bIns="45720" rtlCol="0" anchor="ctr"/>
          <a:lstStyle/>
          <a:p>
            <a:pPr algn="ctr"/>
            <a:r>
              <a:rPr lang="en-GB" sz="8800" b="1">
                <a:cs typeface="Calibri"/>
              </a:rPr>
              <a:t>Week 1 Homework</a:t>
            </a:r>
          </a:p>
        </p:txBody>
      </p:sp>
    </p:spTree>
    <p:extLst>
      <p:ext uri="{BB962C8B-B14F-4D97-AF65-F5344CB8AC3E}">
        <p14:creationId xmlns:p14="http://schemas.microsoft.com/office/powerpoint/2010/main" val="20865258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Week 1 Homework Due Dates</a:t>
            </a:r>
            <a:endParaRPr lang="en-GB" sz="2750" b="1"/>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3" name="Table 2">
            <a:extLst>
              <a:ext uri="{FF2B5EF4-FFF2-40B4-BE49-F238E27FC236}">
                <a16:creationId xmlns:a16="http://schemas.microsoft.com/office/drawing/2014/main" id="{C32164EC-FDA2-1F95-455D-799E0399AAC2}"/>
              </a:ext>
            </a:extLst>
          </p:cNvPr>
          <p:cNvGraphicFramePr>
            <a:graphicFrameLocks noGrp="1"/>
          </p:cNvGraphicFramePr>
          <p:nvPr>
            <p:extLst>
              <p:ext uri="{D42A27DB-BD31-4B8C-83A1-F6EECF244321}">
                <p14:modId xmlns:p14="http://schemas.microsoft.com/office/powerpoint/2010/main" val="1906564757"/>
              </p:ext>
            </p:extLst>
          </p:nvPr>
        </p:nvGraphicFramePr>
        <p:xfrm>
          <a:off x="145019" y="1391478"/>
          <a:ext cx="6561438" cy="7792284"/>
        </p:xfrm>
        <a:graphic>
          <a:graphicData uri="http://schemas.openxmlformats.org/drawingml/2006/table">
            <a:tbl>
              <a:tblPr firstRow="1" bandRow="1">
                <a:tableStyleId>{5940675A-B579-460E-94D1-54222C63F5DA}</a:tableStyleId>
              </a:tblPr>
              <a:tblGrid>
                <a:gridCol w="2187146">
                  <a:extLst>
                    <a:ext uri="{9D8B030D-6E8A-4147-A177-3AD203B41FA5}">
                      <a16:colId xmlns:a16="http://schemas.microsoft.com/office/drawing/2014/main" val="3977397868"/>
                    </a:ext>
                  </a:extLst>
                </a:gridCol>
                <a:gridCol w="2187146">
                  <a:extLst>
                    <a:ext uri="{9D8B030D-6E8A-4147-A177-3AD203B41FA5}">
                      <a16:colId xmlns:a16="http://schemas.microsoft.com/office/drawing/2014/main" val="4218396319"/>
                    </a:ext>
                  </a:extLst>
                </a:gridCol>
                <a:gridCol w="2187146">
                  <a:extLst>
                    <a:ext uri="{9D8B030D-6E8A-4147-A177-3AD203B41FA5}">
                      <a16:colId xmlns:a16="http://schemas.microsoft.com/office/drawing/2014/main" val="2771430138"/>
                    </a:ext>
                  </a:extLst>
                </a:gridCol>
              </a:tblGrid>
              <a:tr h="649357">
                <a:tc>
                  <a:txBody>
                    <a:bodyPr/>
                    <a:lstStyle/>
                    <a:p>
                      <a:pPr algn="l"/>
                      <a:r>
                        <a:rPr lang="en-GB" sz="1800" b="1"/>
                        <a:t>Subject</a:t>
                      </a:r>
                    </a:p>
                  </a:txBody>
                  <a:tcPr anchor="ctr"/>
                </a:tc>
                <a:tc>
                  <a:txBody>
                    <a:bodyPr/>
                    <a:lstStyle/>
                    <a:p>
                      <a:pPr algn="l"/>
                      <a:r>
                        <a:rPr lang="en-GB" sz="1800" b="1"/>
                        <a:t>Day Due</a:t>
                      </a:r>
                    </a:p>
                  </a:txBody>
                  <a:tcPr anchor="ctr"/>
                </a:tc>
                <a:tc>
                  <a:txBody>
                    <a:bodyPr/>
                    <a:lstStyle/>
                    <a:p>
                      <a:pPr algn="l"/>
                      <a:r>
                        <a:rPr lang="en-GB" sz="1800" b="1"/>
                        <a:t>Date Due</a:t>
                      </a:r>
                    </a:p>
                  </a:txBody>
                  <a:tcPr anchor="ctr"/>
                </a:tc>
                <a:extLst>
                  <a:ext uri="{0D108BD9-81ED-4DB2-BD59-A6C34878D82A}">
                    <a16:rowId xmlns:a16="http://schemas.microsoft.com/office/drawing/2014/main" val="2946869335"/>
                  </a:ext>
                </a:extLst>
              </a:tr>
              <a:tr h="649357">
                <a:tc>
                  <a:txBody>
                    <a:bodyPr/>
                    <a:lstStyle/>
                    <a:p>
                      <a:pPr algn="l"/>
                      <a:r>
                        <a:rPr lang="en-GB" sz="1800" b="1"/>
                        <a:t>Academic PE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36108134"/>
                  </a:ext>
                </a:extLst>
              </a:tr>
              <a:tr h="649357">
                <a:tc>
                  <a:txBody>
                    <a:bodyPr/>
                    <a:lstStyle/>
                    <a:p>
                      <a:pPr algn="l"/>
                      <a:r>
                        <a:rPr lang="en-GB" sz="1800" b="1"/>
                        <a:t>Art</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998682790"/>
                  </a:ext>
                </a:extLst>
              </a:tr>
              <a:tr h="649357">
                <a:tc>
                  <a:txBody>
                    <a:bodyPr/>
                    <a:lstStyle/>
                    <a:p>
                      <a:pPr algn="l"/>
                      <a:r>
                        <a:rPr lang="en-GB" sz="1800" b="1"/>
                        <a:t>English</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950583760"/>
                  </a:ext>
                </a:extLst>
              </a:tr>
              <a:tr h="649357">
                <a:tc>
                  <a:txBody>
                    <a:bodyPr/>
                    <a:lstStyle/>
                    <a:p>
                      <a:pPr algn="l"/>
                      <a:r>
                        <a:rPr lang="en-GB" sz="1800" b="1"/>
                        <a:t>Geography</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444706168"/>
                  </a:ext>
                </a:extLst>
              </a:tr>
              <a:tr h="649357">
                <a:tc>
                  <a:txBody>
                    <a:bodyPr/>
                    <a:lstStyle/>
                    <a:p>
                      <a:pPr algn="l"/>
                      <a:r>
                        <a:rPr lang="en-GB" sz="1800" b="1"/>
                        <a:t>History</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305587259"/>
                  </a:ext>
                </a:extLst>
              </a:tr>
              <a:tr h="649357">
                <a:tc>
                  <a:txBody>
                    <a:bodyPr/>
                    <a:lstStyle/>
                    <a:p>
                      <a:pPr algn="l"/>
                      <a:r>
                        <a:rPr lang="en-GB" sz="1800" b="1"/>
                        <a:t>Languages</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05987368"/>
                  </a:ext>
                </a:extLst>
              </a:tr>
              <a:tr h="649357">
                <a:tc>
                  <a:txBody>
                    <a:bodyPr/>
                    <a:lstStyle/>
                    <a:p>
                      <a:pPr algn="l"/>
                      <a:r>
                        <a:rPr lang="en-GB" sz="1800" b="1"/>
                        <a:t>Maths</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591606519"/>
                  </a:ext>
                </a:extLst>
              </a:tr>
              <a:tr h="649357">
                <a:tc>
                  <a:txBody>
                    <a:bodyPr/>
                    <a:lstStyle/>
                    <a:p>
                      <a:pPr algn="l"/>
                      <a:r>
                        <a:rPr lang="en-GB" sz="1800" b="1"/>
                        <a:t>Music</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373970974"/>
                  </a:ext>
                </a:extLst>
              </a:tr>
              <a:tr h="649357">
                <a:tc>
                  <a:txBody>
                    <a:bodyPr/>
                    <a:lstStyle/>
                    <a:p>
                      <a:pPr algn="l"/>
                      <a:r>
                        <a:rPr lang="en-GB" sz="1800" b="1"/>
                        <a:t>RE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868347252"/>
                  </a:ext>
                </a:extLst>
              </a:tr>
              <a:tr h="649357">
                <a:tc>
                  <a:txBody>
                    <a:bodyPr/>
                    <a:lstStyle/>
                    <a:p>
                      <a:pPr algn="l"/>
                      <a:r>
                        <a:rPr lang="en-GB" sz="1800" b="1"/>
                        <a:t>Science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4066290185"/>
                  </a:ext>
                </a:extLst>
              </a:tr>
              <a:tr h="649357">
                <a:tc>
                  <a:txBody>
                    <a:bodyPr/>
                    <a:lstStyle/>
                    <a:p>
                      <a:pPr algn="l"/>
                      <a:r>
                        <a:rPr lang="en-GB" sz="1800" b="1"/>
                        <a:t>Young Enterprise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867700993"/>
                  </a:ext>
                </a:extLst>
              </a:tr>
            </a:tbl>
          </a:graphicData>
        </a:graphic>
      </p:graphicFrame>
    </p:spTree>
    <p:extLst>
      <p:ext uri="{BB962C8B-B14F-4D97-AF65-F5344CB8AC3E}">
        <p14:creationId xmlns:p14="http://schemas.microsoft.com/office/powerpoint/2010/main" val="11817206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6925" y="8170"/>
            <a:ext cx="6728254" cy="9900984"/>
            <a:chOff x="129746" y="0"/>
            <a:chExt cx="6728254"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 Year 7 Academic PE Homework – Half Term 4, Weeks 1-6 (30 mins per week)</a:t>
              </a:r>
              <a:endParaRPr lang="en-GB" sz="2400" dirty="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37393" y="2958105"/>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endParaRPr lang="en-US" dirty="0">
                <a:cs typeface="Calibri"/>
              </a:endParaRPr>
            </a:p>
            <a:p>
              <a:endParaRPr lang="en-GB" sz="1500" dirty="0">
                <a:cs typeface="Calibri"/>
              </a:endParaRPr>
            </a:p>
            <a:p>
              <a:r>
                <a:rPr lang="en-GB" sz="1500">
                  <a:cs typeface="Calibri"/>
                </a:rPr>
                <a:t>The criteria for your research project is to be based upon one of the two areas below:</a:t>
              </a:r>
              <a:endParaRPr lang="en-US" sz="1500">
                <a:cs typeface="Calibri"/>
              </a:endParaRPr>
            </a:p>
            <a:p>
              <a:pPr marL="342900" indent="-342900">
                <a:buAutoNum type="arabicPeriod"/>
              </a:pPr>
              <a:endParaRPr lang="en-GB" sz="1500" dirty="0">
                <a:cs typeface="Calibri"/>
              </a:endParaRPr>
            </a:p>
            <a:p>
              <a:r>
                <a:rPr lang="en-GB" sz="1500" dirty="0">
                  <a:cs typeface="Calibri"/>
                </a:rPr>
                <a:t>1.    A sports person or sporting role model that you may look up to. The research must include how they entered the sport, how they became the professional or amateur they are today and any honours such as medals etc. that they may have achieved.</a:t>
              </a:r>
              <a:endParaRPr lang="en-US" sz="1500" dirty="0">
                <a:cs typeface="Calibri"/>
              </a:endParaRPr>
            </a:p>
            <a:p>
              <a:endParaRPr lang="en-GB" sz="1500" dirty="0">
                <a:cs typeface="Calibri"/>
              </a:endParaRPr>
            </a:p>
            <a:p>
              <a:r>
                <a:rPr lang="en-GB" sz="1500" dirty="0">
                  <a:cs typeface="Calibri"/>
                </a:rPr>
                <a:t>2.   A presentation based upon your own achievements in a sport that you play. This can be for a team or in an individual sport. Please state why you chose the sport, your pathway to where you are today and why you play it. </a:t>
              </a:r>
              <a:endParaRPr lang="en-US" sz="1500" dirty="0">
                <a:cs typeface="Calibri"/>
              </a:endParaRPr>
            </a:p>
            <a:p>
              <a:endParaRPr lang="en-GB" sz="1500" dirty="0">
                <a:cs typeface="Calibri"/>
              </a:endParaRPr>
            </a:p>
            <a:p>
              <a:r>
                <a:rPr lang="en-GB" sz="1500" dirty="0">
                  <a:cs typeface="Calibri"/>
                </a:rPr>
                <a:t>The criteria will be briefed each week during  lesson time with the final week (6) been left for the presentation of each pupil's research.</a:t>
              </a:r>
              <a:endParaRPr lang="en-GB" dirty="0"/>
            </a:p>
            <a:p>
              <a:endParaRPr lang="en-GB" sz="1500" dirty="0">
                <a:cs typeface="Calibri"/>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Academic PE this week?</a:t>
              </a:r>
            </a:p>
            <a:p>
              <a:pPr marL="342900" indent="-342900">
                <a:buFont typeface="+mj-lt"/>
                <a:buAutoNum type="arabicPeriod"/>
              </a:pPr>
              <a:r>
                <a:rPr lang="en-GB" dirty="0"/>
                <a:t>What have been the areas that have challenged you in Academic PE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dirty="0">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dirty="0">
                  <a:solidFill>
                    <a:srgbClr val="000000"/>
                  </a:solidFill>
                  <a:effectLst/>
                  <a:latin typeface="Calibri" panose="020F0502020204030204" pitchFamily="34" charset="0"/>
                </a:rPr>
                <a:t> </a:t>
              </a:r>
              <a:endParaRPr lang="en-US" sz="1000" b="0" i="0" dirty="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ea typeface="+mn-lt"/>
                  <a:cs typeface="+mn-lt"/>
                </a:rPr>
                <a:t>Extension Task – Could you research further into how a role model that you look up to  may have a person they look up to as well?</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US" dirty="0"/>
                <a:t>  Key Words: Research, History, Role Model</a:t>
              </a:r>
              <a:endParaRPr lang="en-US" dirty="0">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164550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US" dirty="0">
                  <a:cs typeface="Calibri"/>
                </a:rPr>
                <a:t>The homework that you have been set is once again an individual research project that we have discussed in class. The aim of the project is based upon an independent research with you having the choice of subject area from the criteria below.</a:t>
              </a:r>
            </a:p>
          </p:txBody>
        </p:sp>
      </p:grpSp>
    </p:spTree>
    <p:extLst>
      <p:ext uri="{BB962C8B-B14F-4D97-AF65-F5344CB8AC3E}">
        <p14:creationId xmlns:p14="http://schemas.microsoft.com/office/powerpoint/2010/main" val="13989850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40743" y="66048"/>
            <a:ext cx="6640191" cy="9396555"/>
            <a:chOff x="217809" y="0"/>
            <a:chExt cx="6640191" cy="9396555"/>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DA2A138E-5BA6-3D9F-0372-EFB31043A970}"/>
                </a:ext>
              </a:extLst>
            </p:cNvPr>
            <p:cNvSpPr/>
            <p:nvPr/>
          </p:nvSpPr>
          <p:spPr>
            <a:xfrm>
              <a:off x="222086" y="2501823"/>
              <a:ext cx="4737476" cy="3638766"/>
            </a:xfrm>
            <a:prstGeom prst="rect">
              <a:avLst/>
            </a:prstGeom>
            <a:noFill/>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600" dirty="0">
                  <a:latin typeface="Cavolini"/>
                  <a:ea typeface="+mn-lt"/>
                  <a:cs typeface="+mn-lt"/>
                </a:rPr>
                <a:t>Main Task:</a:t>
              </a:r>
              <a:endParaRPr lang="en-US" sz="1600" dirty="0">
                <a:latin typeface="Cavolini"/>
                <a:cs typeface="Calibri"/>
              </a:endParaRPr>
            </a:p>
            <a:p>
              <a:endParaRPr lang="en-GB" sz="1600">
                <a:latin typeface="Cavolini"/>
                <a:ea typeface="+mn-lt"/>
                <a:cs typeface="+mn-lt"/>
              </a:endParaRPr>
            </a:p>
            <a:p>
              <a:r>
                <a:rPr lang="en-GB" sz="1600" dirty="0">
                  <a:latin typeface="Cavolini"/>
                  <a:ea typeface="+mn-lt"/>
                  <a:cs typeface="+mn-lt"/>
                </a:rPr>
                <a:t>Complete a drawing </a:t>
              </a:r>
            </a:p>
            <a:p>
              <a:r>
                <a:rPr lang="en-GB" sz="1600" dirty="0">
                  <a:latin typeface="Cavolini"/>
                  <a:ea typeface="+mn-lt"/>
                  <a:cs typeface="+mn-lt"/>
                </a:rPr>
                <a:t>of this apple.</a:t>
              </a:r>
            </a:p>
            <a:p>
              <a:endParaRPr lang="en-GB" sz="1600" dirty="0">
                <a:latin typeface="Cavolini"/>
                <a:ea typeface="Calibri"/>
                <a:cs typeface="Calibri"/>
              </a:endParaRPr>
            </a:p>
            <a:p>
              <a:endParaRPr lang="en-GB" sz="1400">
                <a:latin typeface="Calibri" panose="020F0502020204030204"/>
                <a:ea typeface="Calibri"/>
                <a:cs typeface="Calibri"/>
              </a:endParaRPr>
            </a:p>
          </p:txBody>
        </p:sp>
        <p:sp>
          <p:nvSpPr>
            <p:cNvPr id="6" name="Rectangle 5">
              <a:extLst>
                <a:ext uri="{FF2B5EF4-FFF2-40B4-BE49-F238E27FC236}">
                  <a16:creationId xmlns:a16="http://schemas.microsoft.com/office/drawing/2014/main" id="{DF0E3584-0027-D8A9-A77F-4EBF3FFCD676}"/>
                </a:ext>
              </a:extLst>
            </p:cNvPr>
            <p:cNvSpPr/>
            <p:nvPr/>
          </p:nvSpPr>
          <p:spPr>
            <a:xfrm>
              <a:off x="229946" y="8374803"/>
              <a:ext cx="6550898" cy="102175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400"/>
                <a:t>What have been your strengths in this week?</a:t>
              </a:r>
              <a:endParaRPr lang="en-GB" sz="1400">
                <a:cs typeface="Calibri"/>
              </a:endParaRPr>
            </a:p>
            <a:p>
              <a:pPr marL="342900" indent="-342900">
                <a:buFont typeface="+mj-lt"/>
                <a:buAutoNum type="arabicPeriod"/>
              </a:pPr>
              <a:r>
                <a:rPr lang="en-GB" sz="1400"/>
                <a:t>What have been the areas that have challenged you in Photography this week?</a:t>
              </a:r>
              <a:endParaRPr lang="en-GB" sz="1400">
                <a:cs typeface="Calibri"/>
              </a:endParaRPr>
            </a:p>
            <a:p>
              <a:pPr marL="342900" indent="-342900">
                <a:buFont typeface="+mj-lt"/>
                <a:buAutoNum type="arabicPeriod"/>
              </a:pPr>
              <a:r>
                <a:rPr lang="en-GB" sz="1400"/>
                <a:t>How could you improve next week?</a:t>
              </a:r>
              <a:endParaRPr lang="en-GB" sz="1400">
                <a:cs typeface="Calibri"/>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223006" y="6827491"/>
              <a:ext cx="6384793" cy="1300478"/>
            </a:xfrm>
            <a:prstGeom prst="rect">
              <a:avLst/>
            </a:prstGeom>
            <a:ln w="57150">
              <a:solidFill>
                <a:srgbClr val="00B050"/>
              </a:solidFill>
            </a:ln>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endParaRPr lang="en-GB">
                <a:ea typeface="+mn-lt"/>
                <a:cs typeface="+mn-lt"/>
              </a:endParaRPr>
            </a:p>
            <a:p>
              <a:pPr algn="ctr"/>
              <a:endParaRPr lang="en-GB" sz="1400">
                <a:ea typeface="+mn-lt"/>
                <a:cs typeface="+mn-lt"/>
              </a:endParaRPr>
            </a:p>
            <a:p>
              <a:pPr algn="ctr"/>
              <a:r>
                <a:rPr lang="en-GB" sz="1400">
                  <a:ea typeface="+mn-lt"/>
                  <a:cs typeface="+mn-lt"/>
                </a:rPr>
                <a:t>Extension Task – </a:t>
              </a:r>
              <a:endParaRPr lang="en-GB" sz="1400">
                <a:cs typeface="Calibri"/>
              </a:endParaRPr>
            </a:p>
            <a:p>
              <a:pPr algn="ctr"/>
              <a:r>
                <a:rPr lang="en-GB" sz="1400">
                  <a:ea typeface="+mn-lt"/>
                  <a:cs typeface="+mn-lt"/>
                </a:rPr>
                <a:t>Find a piece of artwork which your admire or like a bit and write a paragraph about it – Use the descriptive words on the last </a:t>
              </a:r>
              <a:r>
                <a:rPr lang="en-GB" sz="1400" err="1">
                  <a:ea typeface="+mn-lt"/>
                  <a:cs typeface="+mn-lt"/>
                </a:rPr>
                <a:t>lage</a:t>
              </a:r>
              <a:r>
                <a:rPr lang="en-GB" sz="1400">
                  <a:ea typeface="+mn-lt"/>
                  <a:cs typeface="+mn-lt"/>
                </a:rPr>
                <a:t> of Art to help you.</a:t>
              </a:r>
            </a:p>
            <a:p>
              <a:pPr algn="ctr"/>
              <a:endParaRPr lang="en-GB" sz="1400">
                <a:ea typeface="+mn-lt"/>
                <a:cs typeface="+mn-lt"/>
              </a:endParaRPr>
            </a:p>
            <a:p>
              <a:pPr algn="ctr"/>
              <a:endParaRPr lang="en-GB" sz="1400">
                <a:ea typeface="+mn-lt"/>
                <a:cs typeface="+mn-lt"/>
              </a:endParaRPr>
            </a:p>
            <a:p>
              <a:pPr algn="ctr"/>
              <a:endParaRPr lang="en-GB" sz="1400">
                <a:ea typeface="+mn-lt"/>
                <a:cs typeface="+mn-lt"/>
              </a:endParaRPr>
            </a:p>
            <a:p>
              <a:pPr algn="ctr"/>
              <a:endParaRPr lang="en-GB" sz="1400">
                <a:ea typeface="+mn-lt"/>
                <a:cs typeface="+mn-lt"/>
              </a:endParaRPr>
            </a:p>
          </p:txBody>
        </p:sp>
        <p:sp>
          <p:nvSpPr>
            <p:cNvPr id="7" name="Rectangle 6">
              <a:extLst>
                <a:ext uri="{FF2B5EF4-FFF2-40B4-BE49-F238E27FC236}">
                  <a16:creationId xmlns:a16="http://schemas.microsoft.com/office/drawing/2014/main" id="{D3695D3E-C125-EF5F-32F6-B7E32E204520}"/>
                </a:ext>
              </a:extLst>
            </p:cNvPr>
            <p:cNvSpPr/>
            <p:nvPr/>
          </p:nvSpPr>
          <p:spPr>
            <a:xfrm>
              <a:off x="219182" y="6297555"/>
              <a:ext cx="6468791" cy="38071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t>Key words – Primary, Secondary,, tonal, shading, value</a:t>
              </a:r>
              <a:endParaRPr lang="en-GB" sz="1400">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217809" y="1194976"/>
              <a:ext cx="6462366" cy="122808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cs typeface="Calibri"/>
                </a:rPr>
                <a:t>Recap task:</a:t>
              </a:r>
            </a:p>
            <a:p>
              <a:pPr algn="ctr"/>
              <a:endParaRPr lang="en-GB" sz="1400">
                <a:cs typeface="Calibri"/>
              </a:endParaRPr>
            </a:p>
            <a:p>
              <a:pPr algn="ctr"/>
              <a:r>
                <a:rPr lang="en-GB" sz="1400">
                  <a:ea typeface="Calibri"/>
                  <a:cs typeface="Calibri"/>
                </a:rPr>
                <a:t>Before each homework task practice your tones with your </a:t>
              </a:r>
            </a:p>
            <a:p>
              <a:pPr algn="ctr"/>
              <a:r>
                <a:rPr lang="en-GB" sz="1400">
                  <a:ea typeface="Calibri"/>
                  <a:cs typeface="Calibri"/>
                </a:rPr>
                <a:t>2b pencil or your coloured crayons.</a:t>
              </a:r>
            </a:p>
          </p:txBody>
        </p:sp>
      </p:grpSp>
      <p:sp>
        <p:nvSpPr>
          <p:cNvPr id="10" name="Rectangle 9">
            <a:extLst>
              <a:ext uri="{FF2B5EF4-FFF2-40B4-BE49-F238E27FC236}">
                <a16:creationId xmlns:a16="http://schemas.microsoft.com/office/drawing/2014/main" id="{A9443985-4FFD-B2F3-E4BB-66B772AABB10}"/>
              </a:ext>
            </a:extLst>
          </p:cNvPr>
          <p:cNvSpPr/>
          <p:nvPr/>
        </p:nvSpPr>
        <p:spPr>
          <a:xfrm>
            <a:off x="145202" y="65467"/>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7 Art Homework – Half Term 4, Week 1</a:t>
            </a:r>
            <a:endParaRPr lang="en-GB" sz="2400">
              <a:ea typeface="+mn-lt"/>
              <a:cs typeface="+mn-lt"/>
            </a:endParaRPr>
          </a:p>
        </p:txBody>
      </p:sp>
      <p:pic>
        <p:nvPicPr>
          <p:cNvPr id="2" name="Picture 1" descr="A drawing of an apple&#10;&#10;Description automatically generated">
            <a:extLst>
              <a:ext uri="{FF2B5EF4-FFF2-40B4-BE49-F238E27FC236}">
                <a16:creationId xmlns:a16="http://schemas.microsoft.com/office/drawing/2014/main" id="{DDF6E8B5-4AC7-4500-20CB-B785C21E25F0}"/>
              </a:ext>
            </a:extLst>
          </p:cNvPr>
          <p:cNvPicPr>
            <a:picLocks noChangeAspect="1"/>
          </p:cNvPicPr>
          <p:nvPr/>
        </p:nvPicPr>
        <p:blipFill>
          <a:blip r:embed="rId3"/>
          <a:stretch>
            <a:fillRect/>
          </a:stretch>
        </p:blipFill>
        <p:spPr>
          <a:xfrm>
            <a:off x="3304309" y="2898511"/>
            <a:ext cx="3013363" cy="3008311"/>
          </a:xfrm>
          <a:prstGeom prst="rect">
            <a:avLst/>
          </a:prstGeom>
        </p:spPr>
      </p:pic>
    </p:spTree>
    <p:extLst>
      <p:ext uri="{BB962C8B-B14F-4D97-AF65-F5344CB8AC3E}">
        <p14:creationId xmlns:p14="http://schemas.microsoft.com/office/powerpoint/2010/main" val="24987922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drawing of an apple&#10;&#10;Description automatically generated">
            <a:extLst>
              <a:ext uri="{FF2B5EF4-FFF2-40B4-BE49-F238E27FC236}">
                <a16:creationId xmlns:a16="http://schemas.microsoft.com/office/drawing/2014/main" id="{D7B6CEDE-D084-F74C-87DE-00D0018E3BA6}"/>
              </a:ext>
            </a:extLst>
          </p:cNvPr>
          <p:cNvPicPr>
            <a:picLocks noChangeAspect="1"/>
          </p:cNvPicPr>
          <p:nvPr/>
        </p:nvPicPr>
        <p:blipFill>
          <a:blip r:embed="rId2"/>
          <a:stretch>
            <a:fillRect/>
          </a:stretch>
        </p:blipFill>
        <p:spPr>
          <a:xfrm>
            <a:off x="637416" y="-573168"/>
            <a:ext cx="6061657" cy="6089431"/>
          </a:xfrm>
          <a:prstGeom prst="rect">
            <a:avLst/>
          </a:prstGeom>
        </p:spPr>
      </p:pic>
    </p:spTree>
    <p:extLst>
      <p:ext uri="{BB962C8B-B14F-4D97-AF65-F5344CB8AC3E}">
        <p14:creationId xmlns:p14="http://schemas.microsoft.com/office/powerpoint/2010/main" val="6303825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Map&#10;&#10;Description automatically generated">
            <a:extLst>
              <a:ext uri="{FF2B5EF4-FFF2-40B4-BE49-F238E27FC236}">
                <a16:creationId xmlns:a16="http://schemas.microsoft.com/office/drawing/2014/main" id="{14B773BA-B73A-6356-CFB8-F653DDFE2463}"/>
              </a:ext>
            </a:extLst>
          </p:cNvPr>
          <p:cNvPicPr>
            <a:picLocks noChangeAspect="1"/>
          </p:cNvPicPr>
          <p:nvPr/>
        </p:nvPicPr>
        <p:blipFill>
          <a:blip r:embed="rId2"/>
          <a:stretch>
            <a:fillRect/>
          </a:stretch>
        </p:blipFill>
        <p:spPr>
          <a:xfrm>
            <a:off x="111578" y="142232"/>
            <a:ext cx="6743700" cy="9240536"/>
          </a:xfrm>
          <a:prstGeom prst="rect">
            <a:avLst/>
          </a:prstGeom>
        </p:spPr>
      </p:pic>
      <p:sp>
        <p:nvSpPr>
          <p:cNvPr id="4" name="TextBox 3">
            <a:extLst>
              <a:ext uri="{FF2B5EF4-FFF2-40B4-BE49-F238E27FC236}">
                <a16:creationId xmlns:a16="http://schemas.microsoft.com/office/drawing/2014/main" id="{E38717D4-573A-F171-F887-B33C8FBC7E67}"/>
              </a:ext>
            </a:extLst>
          </p:cNvPr>
          <p:cNvSpPr txBox="1"/>
          <p:nvPr/>
        </p:nvSpPr>
        <p:spPr>
          <a:xfrm>
            <a:off x="2386693" y="9609363"/>
            <a:ext cx="4474028"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a:ea typeface="Calibri"/>
                <a:cs typeface="Calibri"/>
              </a:rPr>
              <a:t>For internal use in school only - Copyright for the keywords list to the Arty Teacher</a:t>
            </a:r>
            <a:endParaRPr lang="en-US" sz="1000"/>
          </a:p>
        </p:txBody>
      </p:sp>
    </p:spTree>
    <p:extLst>
      <p:ext uri="{BB962C8B-B14F-4D97-AF65-F5344CB8AC3E}">
        <p14:creationId xmlns:p14="http://schemas.microsoft.com/office/powerpoint/2010/main" val="31160569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9746" y="0"/>
            <a:ext cx="6728254" cy="9440716"/>
            <a:chOff x="129746" y="0"/>
            <a:chExt cx="6728254"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29746"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7 English Homework</a:t>
              </a:r>
            </a:p>
            <a:p>
              <a:pPr algn="ctr"/>
              <a:r>
                <a:rPr lang="en-GB" sz="2400" b="1">
                  <a:ea typeface="+mn-lt"/>
                  <a:cs typeface="+mn-lt"/>
                </a:rPr>
                <a:t>Half Term 4, Week 1</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5617267"/>
              <a:ext cx="6561438" cy="132609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600">
                  <a:ea typeface="+mn-lt"/>
                  <a:cs typeface="+mn-lt"/>
                </a:rPr>
                <a:t>Read at least four times per week for at least twenty minutes each time. Use your planner to record what you have read and for how long you have read. Have a parent or guardian sign your planner to confirm that you have completed your reading.</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719930"/>
              <a:ext cx="6561438" cy="72078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sz="1400"/>
                <a:t>What have been your strengths in (insert subject) this week?</a:t>
              </a:r>
            </a:p>
            <a:p>
              <a:pPr marL="342900" indent="-342900">
                <a:buFont typeface="+mj-lt"/>
                <a:buAutoNum type="arabicPeriod"/>
              </a:pPr>
              <a:r>
                <a:rPr lang="en-GB" sz="1400"/>
                <a:t>What have been the areas that have challenged you in (insert topic) this week?</a:t>
              </a:r>
            </a:p>
            <a:p>
              <a:pPr marL="342900" indent="-342900">
                <a:buFont typeface="+mj-lt"/>
                <a:buAutoNum type="arabicPeriod"/>
              </a:pPr>
              <a:r>
                <a:rPr lang="en-GB" sz="1400"/>
                <a:t>How could you improve next week?</a:t>
              </a: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97843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ea typeface="+mn-lt"/>
                  <a:cs typeface="+mn-lt"/>
                </a:rPr>
                <a:t>Extension Task – Share ideas about what books to read with friends and family. Can you tell them why your book is effective? Can you ask them what’s effective about the book they recommend?  Step out of your comfort zone; find new authors and titles. Talk to friends, family and teachers about what they think is a good read. </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t>Key words – pleasure, effectiveness, success, comfort, relaxation, growth, vocabulary, understanding, enjoyment, interest, passion, </a:t>
              </a:r>
              <a:endParaRPr lang="en-GB" sz="1400">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425636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400"/>
                <a:t>This is taken from the following Department for Education report:</a:t>
              </a:r>
            </a:p>
            <a:p>
              <a:endParaRPr lang="en-GB" sz="1400"/>
            </a:p>
            <a:p>
              <a:r>
                <a:rPr lang="en-GB" sz="1400"/>
                <a:t>Research Evidence on Reading for Pleasure. Report conducted by the government's Education Standards research team. For the full report, please access </a:t>
              </a:r>
              <a:r>
                <a:rPr lang="en-GB" sz="900">
                  <a:hlinkClick r:id="rId3"/>
                </a:rPr>
                <a:t>https://assets.publishing.service.gov.uk/government/uploads/system/uploads/attachment_data/file/284286/reading_for_pleasure.pdf</a:t>
              </a:r>
              <a:r>
                <a:rPr lang="en-GB" sz="900"/>
                <a:t> </a:t>
              </a:r>
              <a:endParaRPr lang="en-GB" sz="2400"/>
            </a:p>
            <a:p>
              <a:endParaRPr lang="en-GB" sz="1400"/>
            </a:p>
            <a:p>
              <a:r>
                <a:rPr lang="en-GB" sz="1400"/>
                <a:t>‘A growing number of studies show that promoting reading can have a major impact on children and adults and their future. Upon reviewing the research literature, there are several main areas of benefit to reading for pleasure: </a:t>
              </a:r>
            </a:p>
            <a:p>
              <a:r>
                <a:rPr lang="en-GB" sz="1400"/>
                <a:t>• Reading attainment and writing ability; </a:t>
              </a:r>
            </a:p>
            <a:p>
              <a:r>
                <a:rPr lang="en-GB" sz="1400"/>
                <a:t>• Text comprehension and grammar; </a:t>
              </a:r>
            </a:p>
            <a:p>
              <a:r>
                <a:rPr lang="en-GB" sz="1400"/>
                <a:t>• Breadth of vocabulary; </a:t>
              </a:r>
            </a:p>
            <a:p>
              <a:r>
                <a:rPr lang="en-GB" sz="1400"/>
                <a:t>• Positive reading attitudes; </a:t>
              </a:r>
            </a:p>
            <a:p>
              <a:r>
                <a:rPr lang="en-GB" sz="1400"/>
                <a:t>• Greater self-confidence as a reader; </a:t>
              </a:r>
            </a:p>
            <a:p>
              <a:r>
                <a:rPr lang="en-GB" sz="1400"/>
                <a:t>• Pleasure in reading in later life; </a:t>
              </a:r>
            </a:p>
            <a:p>
              <a:r>
                <a:rPr lang="en-GB" sz="1400"/>
                <a:t>• General knowledge; </a:t>
              </a:r>
            </a:p>
            <a:p>
              <a:r>
                <a:rPr lang="en-GB" sz="1400"/>
                <a:t>• A better understanding of other cultures; </a:t>
              </a:r>
            </a:p>
            <a:p>
              <a:r>
                <a:rPr lang="en-GB" sz="1400"/>
                <a:t>• Community participation; and </a:t>
              </a:r>
            </a:p>
            <a:p>
              <a:r>
                <a:rPr lang="en-GB" sz="1400"/>
                <a:t>• A greater insight into human nature and decision-making.’</a:t>
              </a:r>
              <a:endParaRPr lang="en-GB" sz="1400">
                <a:cs typeface="Calibri"/>
              </a:endParaRPr>
            </a:p>
          </p:txBody>
        </p:sp>
      </p:grpSp>
    </p:spTree>
    <p:extLst>
      <p:ext uri="{BB962C8B-B14F-4D97-AF65-F5344CB8AC3E}">
        <p14:creationId xmlns:p14="http://schemas.microsoft.com/office/powerpoint/2010/main" val="14686465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2959772-8BC6-FF57-4B63-EA6B3363B6FA}"/>
              </a:ext>
            </a:extLst>
          </p:cNvPr>
          <p:cNvGrpSpPr/>
          <p:nvPr/>
        </p:nvGrpSpPr>
        <p:grpSpPr>
          <a:xfrm>
            <a:off x="131697" y="0"/>
            <a:ext cx="6642817" cy="8951233"/>
            <a:chOff x="3812767" y="0"/>
            <a:chExt cx="6728703" cy="9440716"/>
          </a:xfrm>
        </p:grpSpPr>
        <p:pic>
          <p:nvPicPr>
            <p:cNvPr id="4" name="Picture 3">
              <a:extLst>
                <a:ext uri="{FF2B5EF4-FFF2-40B4-BE49-F238E27FC236}">
                  <a16:creationId xmlns:a16="http://schemas.microsoft.com/office/drawing/2014/main" id="{6C7815D8-B890-6C4A-E314-3D665E4F8E67}"/>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267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4913BD5C-9DD6-9B5E-A6B8-BC774D0AB24E}"/>
                </a:ext>
              </a:extLst>
            </p:cNvPr>
            <p:cNvSpPr/>
            <p:nvPr/>
          </p:nvSpPr>
          <p:spPr>
            <a:xfrm>
              <a:off x="381939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dirty="0">
                  <a:ea typeface="+mn-lt"/>
                  <a:cs typeface="+mn-lt"/>
                </a:rPr>
                <a:t>Year 7 Geography Homework – Half Term 4 Week 1</a:t>
              </a:r>
              <a:endParaRPr lang="en-GB" sz="2400">
                <a:ea typeface="+mn-lt"/>
                <a:cs typeface="+mn-lt"/>
              </a:endParaRPr>
            </a:p>
          </p:txBody>
        </p:sp>
        <p:sp>
          <p:nvSpPr>
            <p:cNvPr id="6" name="Rectangle 5">
              <a:extLst>
                <a:ext uri="{FF2B5EF4-FFF2-40B4-BE49-F238E27FC236}">
                  <a16:creationId xmlns:a16="http://schemas.microsoft.com/office/drawing/2014/main" id="{397DEE9C-A6FF-DFCB-82B1-E5E0D769EDC9}"/>
                </a:ext>
              </a:extLst>
            </p:cNvPr>
            <p:cNvSpPr/>
            <p:nvPr/>
          </p:nvSpPr>
          <p:spPr>
            <a:xfrm>
              <a:off x="3812767" y="2971882"/>
              <a:ext cx="6577161" cy="3503571"/>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dirty="0">
                  <a:ea typeface="+mn-lt"/>
                  <a:cs typeface="+mn-lt"/>
                </a:rPr>
                <a:t>Complete the card sorting sheet about different air masses. See Air Mass Homework Week 1 document.</a:t>
              </a:r>
            </a:p>
            <a:p>
              <a:endParaRPr lang="en-GB" dirty="0">
                <a:ea typeface="+mn-lt"/>
                <a:cs typeface="+mn-lt"/>
              </a:endParaRPr>
            </a:p>
            <a:p>
              <a:r>
                <a:rPr lang="en-GB" dirty="0">
                  <a:ea typeface="+mn-lt"/>
                  <a:cs typeface="+mn-lt"/>
                </a:rPr>
                <a:t>Online versions of documents can be found by the link or QR code below:</a:t>
              </a:r>
            </a:p>
            <a:p>
              <a:pPr algn="ctr"/>
              <a:r>
                <a:rPr lang="en-GB" dirty="0">
                  <a:ea typeface="+mn-lt"/>
                  <a:cs typeface="+mn-lt"/>
                  <a:hlinkClick r:id="rId3"/>
                </a:rPr>
                <a:t>Year 7 Geography Homework Booklet</a:t>
              </a:r>
              <a:endParaRPr lang="en-GB" dirty="0">
                <a:ea typeface="+mn-lt"/>
                <a:cs typeface="+mn-lt"/>
              </a:endParaRPr>
            </a:p>
            <a:p>
              <a:endParaRPr lang="en-GB" dirty="0">
                <a:cs typeface="Calibri"/>
              </a:endParaRPr>
            </a:p>
            <a:p>
              <a:endParaRPr lang="en-GB" dirty="0">
                <a:cs typeface="Calibri"/>
              </a:endParaRPr>
            </a:p>
          </p:txBody>
        </p:sp>
        <p:sp>
          <p:nvSpPr>
            <p:cNvPr id="7" name="Rectangle 6">
              <a:extLst>
                <a:ext uri="{FF2B5EF4-FFF2-40B4-BE49-F238E27FC236}">
                  <a16:creationId xmlns:a16="http://schemas.microsoft.com/office/drawing/2014/main" id="{C1EDAD9A-1A63-C1A8-7F7C-B15FD399D53C}"/>
                </a:ext>
              </a:extLst>
            </p:cNvPr>
            <p:cNvSpPr/>
            <p:nvPr/>
          </p:nvSpPr>
          <p:spPr>
            <a:xfrm>
              <a:off x="382849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dirty="0"/>
                <a:t>What have been your strengths in Geography this week?</a:t>
              </a:r>
              <a:endParaRPr lang="en-GB" sz="1400" dirty="0">
                <a:cs typeface="Calibri"/>
              </a:endParaRPr>
            </a:p>
            <a:p>
              <a:pPr marL="236855" indent="-236855">
                <a:buAutoNum type="arabicPeriod"/>
              </a:pPr>
              <a:r>
                <a:rPr lang="en-GB" sz="1400" dirty="0"/>
                <a:t>What have been the areas that have challenged you in Geography this week?</a:t>
              </a:r>
              <a:endParaRPr lang="en-GB" sz="1400" dirty="0">
                <a:cs typeface="Calibri"/>
              </a:endParaRPr>
            </a:p>
            <a:p>
              <a:pPr marL="236855" indent="-236855">
                <a:buAutoNum type="arabicPeriod"/>
              </a:pPr>
              <a:r>
                <a:rPr lang="en-GB" sz="1400" dirty="0"/>
                <a:t>How could you improve next week?</a:t>
              </a:r>
              <a:endParaRPr lang="en-GB" dirty="0"/>
            </a:p>
          </p:txBody>
        </p:sp>
        <p:sp>
          <p:nvSpPr>
            <p:cNvPr id="8" name="Rectangle 7">
              <a:extLst>
                <a:ext uri="{FF2B5EF4-FFF2-40B4-BE49-F238E27FC236}">
                  <a16:creationId xmlns:a16="http://schemas.microsoft.com/office/drawing/2014/main" id="{49D50624-E55A-9A4E-AC44-358E6AF9DA01}"/>
                </a:ext>
              </a:extLst>
            </p:cNvPr>
            <p:cNvSpPr/>
            <p:nvPr/>
          </p:nvSpPr>
          <p:spPr>
            <a:xfrm>
              <a:off x="3822676" y="7353996"/>
              <a:ext cx="6567250" cy="950521"/>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dirty="0">
                  <a:ea typeface="+mn-lt"/>
                  <a:cs typeface="+mn-lt"/>
                </a:rPr>
                <a:t>Extension Task – Choose one air mass and create a weather forecast for  the UK if it were to be the dominant air mass affecting our weather.</a:t>
              </a:r>
            </a:p>
          </p:txBody>
        </p:sp>
        <p:sp>
          <p:nvSpPr>
            <p:cNvPr id="9" name="Rectangle 8">
              <a:extLst>
                <a:ext uri="{FF2B5EF4-FFF2-40B4-BE49-F238E27FC236}">
                  <a16:creationId xmlns:a16="http://schemas.microsoft.com/office/drawing/2014/main" id="{C6E8B030-6090-BEDC-2A6A-CB6CBD415EA5}"/>
                </a:ext>
              </a:extLst>
            </p:cNvPr>
            <p:cNvSpPr/>
            <p:nvPr/>
          </p:nvSpPr>
          <p:spPr>
            <a:xfrm>
              <a:off x="3828760" y="6555856"/>
              <a:ext cx="6577162" cy="70179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dirty="0"/>
                <a:t>Key words – air mass, tropical, polar, maritime, continental, weather, climate, arctic, pressure</a:t>
              </a:r>
              <a:endParaRPr lang="en-GB" dirty="0">
                <a:cs typeface="Calibri"/>
              </a:endParaRPr>
            </a:p>
          </p:txBody>
        </p:sp>
        <p:sp>
          <p:nvSpPr>
            <p:cNvPr id="10" name="Rectangle 9">
              <a:extLst>
                <a:ext uri="{FF2B5EF4-FFF2-40B4-BE49-F238E27FC236}">
                  <a16:creationId xmlns:a16="http://schemas.microsoft.com/office/drawing/2014/main" id="{4787AA7F-04F4-A3E5-E87C-558D8603E0BA}"/>
                </a:ext>
              </a:extLst>
            </p:cNvPr>
            <p:cNvSpPr/>
            <p:nvPr/>
          </p:nvSpPr>
          <p:spPr>
            <a:xfrm>
              <a:off x="3813216" y="1261024"/>
              <a:ext cx="6561438" cy="164550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endParaRPr lang="en-GB" dirty="0">
                <a:ea typeface="+mn-lt"/>
                <a:cs typeface="+mn-lt"/>
              </a:endParaRPr>
            </a:p>
            <a:p>
              <a:pPr algn="ctr"/>
              <a:r>
                <a:rPr lang="en-GB" dirty="0">
                  <a:cs typeface="Calibri"/>
                </a:rPr>
                <a:t>        Extreme </a:t>
              </a:r>
            </a:p>
            <a:p>
              <a:pPr algn="ctr"/>
              <a:r>
                <a:rPr lang="en-GB" dirty="0">
                  <a:cs typeface="Calibri"/>
                </a:rPr>
                <a:t>            Weather Quiz </a:t>
              </a:r>
              <a:endParaRPr lang="en-GB" dirty="0">
                <a:ea typeface="+mn-lt"/>
                <a:cs typeface="+mn-lt"/>
              </a:endParaRPr>
            </a:p>
          </p:txBody>
        </p:sp>
      </p:grpSp>
      <p:sp>
        <p:nvSpPr>
          <p:cNvPr id="12" name="TextBox 7">
            <a:extLst>
              <a:ext uri="{FF2B5EF4-FFF2-40B4-BE49-F238E27FC236}">
                <a16:creationId xmlns:a16="http://schemas.microsoft.com/office/drawing/2014/main" id="{08370498-785B-64CB-F0AB-CEFB2F47203B}"/>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pic>
        <p:nvPicPr>
          <p:cNvPr id="13" name="Picture 13" descr="Qr code&#10;&#10;Description automatically generated">
            <a:extLst>
              <a:ext uri="{FF2B5EF4-FFF2-40B4-BE49-F238E27FC236}">
                <a16:creationId xmlns:a16="http://schemas.microsoft.com/office/drawing/2014/main" id="{E74A2BE7-DE95-7EFF-C439-9171E95F46D6}"/>
              </a:ext>
            </a:extLst>
          </p:cNvPr>
          <p:cNvPicPr>
            <a:picLocks noChangeAspect="1"/>
          </p:cNvPicPr>
          <p:nvPr/>
        </p:nvPicPr>
        <p:blipFill>
          <a:blip r:embed="rId4"/>
          <a:stretch>
            <a:fillRect/>
          </a:stretch>
        </p:blipFill>
        <p:spPr>
          <a:xfrm>
            <a:off x="2642063" y="4575352"/>
            <a:ext cx="1388524" cy="1404088"/>
          </a:xfrm>
          <a:prstGeom prst="rect">
            <a:avLst/>
          </a:prstGeom>
        </p:spPr>
      </p:pic>
      <p:pic>
        <p:nvPicPr>
          <p:cNvPr id="2" name="Picture 1" descr="A qr code with black squares&#10;&#10;Description automatically generated">
            <a:extLst>
              <a:ext uri="{FF2B5EF4-FFF2-40B4-BE49-F238E27FC236}">
                <a16:creationId xmlns:a16="http://schemas.microsoft.com/office/drawing/2014/main" id="{001A27AD-8FF2-C1FE-BCEC-A08E671EFF0D}"/>
              </a:ext>
            </a:extLst>
          </p:cNvPr>
          <p:cNvPicPr>
            <a:picLocks noChangeAspect="1"/>
          </p:cNvPicPr>
          <p:nvPr/>
        </p:nvPicPr>
        <p:blipFill>
          <a:blip r:embed="rId5"/>
          <a:stretch>
            <a:fillRect/>
          </a:stretch>
        </p:blipFill>
        <p:spPr>
          <a:xfrm flipV="1">
            <a:off x="4941794" y="1312456"/>
            <a:ext cx="1387560" cy="1377802"/>
          </a:xfrm>
          <a:prstGeom prst="rect">
            <a:avLst/>
          </a:prstGeom>
        </p:spPr>
      </p:pic>
      <p:pic>
        <p:nvPicPr>
          <p:cNvPr id="11" name="Picture 10" descr="Image result for extreme weather">
            <a:extLst>
              <a:ext uri="{FF2B5EF4-FFF2-40B4-BE49-F238E27FC236}">
                <a16:creationId xmlns:a16="http://schemas.microsoft.com/office/drawing/2014/main" id="{E86A90D3-3FD3-1A85-DB40-DAABA7C881BF}"/>
              </a:ext>
            </a:extLst>
          </p:cNvPr>
          <p:cNvPicPr>
            <a:picLocks noChangeAspect="1"/>
          </p:cNvPicPr>
          <p:nvPr/>
        </p:nvPicPr>
        <p:blipFill>
          <a:blip r:embed="rId6"/>
          <a:stretch>
            <a:fillRect/>
          </a:stretch>
        </p:blipFill>
        <p:spPr>
          <a:xfrm>
            <a:off x="294690" y="1203693"/>
            <a:ext cx="2426234" cy="1508938"/>
          </a:xfrm>
          <a:prstGeom prst="rect">
            <a:avLst/>
          </a:prstGeom>
        </p:spPr>
      </p:pic>
    </p:spTree>
    <p:extLst>
      <p:ext uri="{BB962C8B-B14F-4D97-AF65-F5344CB8AC3E}">
        <p14:creationId xmlns:p14="http://schemas.microsoft.com/office/powerpoint/2010/main" val="1587811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dirty="0"/>
              <a:t>Year 7 History Homework – Half Term 4, Week 1</a:t>
            </a: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rtlCol="0" anchor="ctr"/>
          <a:lstStyle/>
          <a:p>
            <a:r>
              <a:rPr lang="en-US" sz="1600"/>
              <a:t>Source tasks:</a:t>
            </a:r>
          </a:p>
          <a:p>
            <a:pPr marL="342900" indent="-342900">
              <a:buAutoNum type="arabicPeriod"/>
            </a:pPr>
            <a:r>
              <a:rPr lang="en-US" sz="1600"/>
              <a:t>Read both sources.</a:t>
            </a:r>
          </a:p>
          <a:p>
            <a:pPr marL="342900" indent="-342900">
              <a:buAutoNum type="arabicPeriod"/>
            </a:pPr>
            <a:r>
              <a:rPr lang="en-US" sz="1600"/>
              <a:t>Highlighted and annotate key phrases/words in the sources.</a:t>
            </a:r>
          </a:p>
          <a:p>
            <a:pPr marL="342900" indent="-342900">
              <a:buAutoNum type="arabicPeriod"/>
            </a:pPr>
            <a:r>
              <a:rPr lang="en-US" sz="1600"/>
              <a:t>What does source A tell you about King Henry II?</a:t>
            </a:r>
          </a:p>
          <a:p>
            <a:pPr marL="342900" indent="-342900">
              <a:buFontTx/>
              <a:buAutoNum type="arabicPeriod"/>
            </a:pPr>
            <a:r>
              <a:rPr lang="en-US" sz="1600"/>
              <a:t>What does source B tell you about King Henry II?</a:t>
            </a:r>
          </a:p>
          <a:p>
            <a:pPr marL="342900" indent="-342900">
              <a:buFontTx/>
              <a:buAutoNum type="arabicPeriod"/>
            </a:pPr>
            <a:r>
              <a:rPr lang="en-US" sz="1600"/>
              <a:t>What do the sources agree and disagree about?</a:t>
            </a:r>
            <a:endParaRPr lang="en-US" sz="1600" i="1"/>
          </a:p>
          <a:p>
            <a:endParaRPr lang="en-US" sz="1400" i="1"/>
          </a:p>
          <a:p>
            <a:r>
              <a:rPr lang="en-US" sz="1400" i="1"/>
              <a:t>(A) Gerald of Wales, The History and Topography of Ireland (c. 1190)</a:t>
            </a:r>
          </a:p>
          <a:p>
            <a:r>
              <a:rPr lang="en-US" sz="1400"/>
              <a:t>No one can doubt how splendidly, how vigorously, how skillfully our most excellent king has practiced armed warfare against his enemies in time of war... He not only brought strong peace in England... he won victories in remote and foreign lands.</a:t>
            </a:r>
          </a:p>
          <a:p>
            <a:endParaRPr lang="en-US" sz="1400"/>
          </a:p>
          <a:p>
            <a:r>
              <a:rPr lang="en-US" sz="1400" i="1"/>
              <a:t>(B) Peter of Blois, The Chronicles of Peter of Blois (c. 1185)</a:t>
            </a:r>
          </a:p>
          <a:p>
            <a:r>
              <a:rPr lang="en-US" sz="1400"/>
              <a:t>With King Henry II it is school every day, constant conversation with the best scholars and discussions of intellectual problems... He does not linger in his palaces like other kings but hunts through the country inquiring into what everyone was doing, especially judges whom he has made judges of others.</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AutoNum type="arabicPeriod"/>
            </a:pPr>
            <a:r>
              <a:rPr lang="en-GB">
                <a:ea typeface="+mn-lt"/>
                <a:cs typeface="+mn-lt"/>
              </a:rPr>
              <a:t>What have been your strengths in History this week?</a:t>
            </a:r>
            <a:endParaRPr lang="en-US">
              <a:ea typeface="+mn-lt"/>
              <a:cs typeface="+mn-lt"/>
            </a:endParaRPr>
          </a:p>
          <a:p>
            <a:pPr marL="342900" indent="-342900">
              <a:buAutoNum type="arabicPeriod"/>
            </a:pPr>
            <a:r>
              <a:rPr lang="en-GB">
                <a:ea typeface="+mn-lt"/>
                <a:cs typeface="+mn-lt"/>
              </a:rPr>
              <a:t>What have been the areas that have challenged you in History this week?</a:t>
            </a:r>
            <a:endParaRPr lang="en-US">
              <a:ea typeface="+mn-lt"/>
              <a:cs typeface="+mn-lt"/>
            </a:endParaRPr>
          </a:p>
          <a:p>
            <a:pPr marL="342900" indent="-342900">
              <a:buAutoNum type="arabicPeriod"/>
            </a:pPr>
            <a:r>
              <a:rPr lang="en-GB">
                <a:ea typeface="+mn-lt"/>
                <a:cs typeface="+mn-lt"/>
              </a:rPr>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a:t>Extension Task – what are the sources nature, origin and purpose? Does these make you trust the sources more or less?</a:t>
            </a: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nvGraphicFramePr>
        <p:xfrm>
          <a:off x="137465" y="1238250"/>
          <a:ext cx="6580546" cy="1645508"/>
        </p:xfrm>
        <a:graphic>
          <a:graphicData uri="http://schemas.openxmlformats.org/drawingml/2006/table">
            <a:tbl>
              <a:tblPr firstRow="1" bandRow="1">
                <a:tableStyleId>{5940675A-B579-460E-94D1-54222C63F5DA}</a:tableStyleId>
              </a:tblPr>
              <a:tblGrid>
                <a:gridCol w="3290273">
                  <a:extLst>
                    <a:ext uri="{9D8B030D-6E8A-4147-A177-3AD203B41FA5}">
                      <a16:colId xmlns:a16="http://schemas.microsoft.com/office/drawing/2014/main" val="1295060696"/>
                    </a:ext>
                  </a:extLst>
                </a:gridCol>
                <a:gridCol w="3290273">
                  <a:extLst>
                    <a:ext uri="{9D8B030D-6E8A-4147-A177-3AD203B41FA5}">
                      <a16:colId xmlns:a16="http://schemas.microsoft.com/office/drawing/2014/main" val="2436551766"/>
                    </a:ext>
                  </a:extLst>
                </a:gridCol>
              </a:tblGrid>
              <a:tr h="411377">
                <a:tc>
                  <a:txBody>
                    <a:bodyPr/>
                    <a:lstStyle/>
                    <a:p>
                      <a:r>
                        <a:rPr lang="en-GB" sz="1100"/>
                        <a:t>1. What was the Domesday Book?</a:t>
                      </a:r>
                    </a:p>
                  </a:txBody>
                  <a:tcPr/>
                </a:tc>
                <a:tc>
                  <a:txBody>
                    <a:bodyPr/>
                    <a:lstStyle/>
                    <a:p>
                      <a:r>
                        <a:rPr lang="en-GB" sz="1100"/>
                        <a:t>5. Who was third in the Feudal System?</a:t>
                      </a:r>
                    </a:p>
                  </a:txBody>
                  <a:tcPr/>
                </a:tc>
                <a:extLst>
                  <a:ext uri="{0D108BD9-81ED-4DB2-BD59-A6C34878D82A}">
                    <a16:rowId xmlns:a16="http://schemas.microsoft.com/office/drawing/2014/main" val="3427877305"/>
                  </a:ext>
                </a:extLst>
              </a:tr>
              <a:tr h="411377">
                <a:tc>
                  <a:txBody>
                    <a:bodyPr/>
                    <a:lstStyle/>
                    <a:p>
                      <a:r>
                        <a:rPr lang="en-GB" sz="1100"/>
                        <a:t>2. Who was King after 1066?</a:t>
                      </a:r>
                    </a:p>
                  </a:txBody>
                  <a:tcPr/>
                </a:tc>
                <a:tc>
                  <a:txBody>
                    <a:bodyPr/>
                    <a:lstStyle/>
                    <a:p>
                      <a:r>
                        <a:rPr lang="en-GB" sz="1100"/>
                        <a:t>6. Who was fourth in the Feudal System?</a:t>
                      </a:r>
                    </a:p>
                  </a:txBody>
                  <a:tcPr/>
                </a:tc>
                <a:extLst>
                  <a:ext uri="{0D108BD9-81ED-4DB2-BD59-A6C34878D82A}">
                    <a16:rowId xmlns:a16="http://schemas.microsoft.com/office/drawing/2014/main" val="3058180426"/>
                  </a:ext>
                </a:extLst>
              </a:tr>
              <a:tr h="411377">
                <a:tc>
                  <a:txBody>
                    <a:bodyPr/>
                    <a:lstStyle/>
                    <a:p>
                      <a:r>
                        <a:rPr lang="en-GB" sz="1100"/>
                        <a:t>3. Who was at the top of the Feudal System?</a:t>
                      </a:r>
                    </a:p>
                  </a:txBody>
                  <a:tcPr/>
                </a:tc>
                <a:tc>
                  <a:txBody>
                    <a:bodyPr/>
                    <a:lstStyle/>
                    <a:p>
                      <a:r>
                        <a:rPr lang="en-GB" sz="1100"/>
                        <a:t>7. What is a portcullis?</a:t>
                      </a:r>
                    </a:p>
                  </a:txBody>
                  <a:tcPr/>
                </a:tc>
                <a:extLst>
                  <a:ext uri="{0D108BD9-81ED-4DB2-BD59-A6C34878D82A}">
                    <a16:rowId xmlns:a16="http://schemas.microsoft.com/office/drawing/2014/main" val="807486230"/>
                  </a:ext>
                </a:extLst>
              </a:tr>
              <a:tr h="411377">
                <a:tc>
                  <a:txBody>
                    <a:bodyPr/>
                    <a:lstStyle/>
                    <a:p>
                      <a:r>
                        <a:rPr lang="en-GB" sz="1100"/>
                        <a:t>4. Who was second in the Feudal System?</a:t>
                      </a:r>
                    </a:p>
                  </a:txBody>
                  <a:tcPr/>
                </a:tc>
                <a:tc>
                  <a:txBody>
                    <a:bodyPr/>
                    <a:lstStyle/>
                    <a:p>
                      <a:r>
                        <a:rPr lang="en-GB" sz="1100"/>
                        <a:t>8. What is a garderobe?</a:t>
                      </a:r>
                    </a:p>
                  </a:txBody>
                  <a:tcPr/>
                </a:tc>
                <a:extLst>
                  <a:ext uri="{0D108BD9-81ED-4DB2-BD59-A6C34878D82A}">
                    <a16:rowId xmlns:a16="http://schemas.microsoft.com/office/drawing/2014/main" val="2434172"/>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reign, king, agree, disagree, monarch, qualities.</a:t>
            </a:r>
            <a:endParaRPr lang="en-US"/>
          </a:p>
        </p:txBody>
      </p:sp>
    </p:spTree>
    <p:extLst>
      <p:ext uri="{BB962C8B-B14F-4D97-AF65-F5344CB8AC3E}">
        <p14:creationId xmlns:p14="http://schemas.microsoft.com/office/powerpoint/2010/main" val="2297014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2959772-8BC6-FF57-4B63-EA6B3363B6FA}"/>
              </a:ext>
            </a:extLst>
          </p:cNvPr>
          <p:cNvGrpSpPr/>
          <p:nvPr/>
        </p:nvGrpSpPr>
        <p:grpSpPr>
          <a:xfrm>
            <a:off x="210164" y="141290"/>
            <a:ext cx="6642817" cy="8951236"/>
            <a:chOff x="3812767" y="0"/>
            <a:chExt cx="6728703" cy="9440716"/>
          </a:xfrm>
        </p:grpSpPr>
        <p:pic>
          <p:nvPicPr>
            <p:cNvPr id="4" name="Picture 3">
              <a:extLst>
                <a:ext uri="{FF2B5EF4-FFF2-40B4-BE49-F238E27FC236}">
                  <a16:creationId xmlns:a16="http://schemas.microsoft.com/office/drawing/2014/main" id="{6C7815D8-B890-6C4A-E314-3D665E4F8E67}"/>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267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4913BD5C-9DD6-9B5E-A6B8-BC774D0AB24E}"/>
                </a:ext>
              </a:extLst>
            </p:cNvPr>
            <p:cNvSpPr/>
            <p:nvPr/>
          </p:nvSpPr>
          <p:spPr>
            <a:xfrm>
              <a:off x="381939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7 Languages Homework </a:t>
              </a:r>
              <a:endParaRPr lang="en-GB" sz="2400">
                <a:ea typeface="+mn-lt"/>
                <a:cs typeface="+mn-lt"/>
              </a:endParaRPr>
            </a:p>
            <a:p>
              <a:pPr algn="ctr"/>
              <a:r>
                <a:rPr lang="en-GB" sz="2400" b="1">
                  <a:ea typeface="+mn-lt"/>
                  <a:cs typeface="+mn-lt"/>
                </a:rPr>
                <a:t>Half Term 4</a:t>
              </a:r>
              <a:endParaRPr lang="en-GB" sz="2400">
                <a:ea typeface="+mn-lt"/>
                <a:cs typeface="+mn-lt"/>
              </a:endParaRPr>
            </a:p>
          </p:txBody>
        </p:sp>
        <p:sp>
          <p:nvSpPr>
            <p:cNvPr id="6" name="Rectangle 5">
              <a:extLst>
                <a:ext uri="{FF2B5EF4-FFF2-40B4-BE49-F238E27FC236}">
                  <a16:creationId xmlns:a16="http://schemas.microsoft.com/office/drawing/2014/main" id="{397DEE9C-A6FF-DFCB-82B1-E5E0D769EDC9}"/>
                </a:ext>
              </a:extLst>
            </p:cNvPr>
            <p:cNvSpPr/>
            <p:nvPr/>
          </p:nvSpPr>
          <p:spPr>
            <a:xfrm>
              <a:off x="3812767" y="2160573"/>
              <a:ext cx="6577161" cy="611162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a:ea typeface="+mn-lt"/>
                  <a:cs typeface="+mn-lt"/>
                </a:rPr>
                <a:t>For this homework, you will need a copy of the Sentence Builder. </a:t>
              </a:r>
              <a:endParaRPr lang="en-GB"/>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p:txBody>
        </p:sp>
        <p:sp>
          <p:nvSpPr>
            <p:cNvPr id="7" name="Rectangle 6">
              <a:extLst>
                <a:ext uri="{FF2B5EF4-FFF2-40B4-BE49-F238E27FC236}">
                  <a16:creationId xmlns:a16="http://schemas.microsoft.com/office/drawing/2014/main" id="{C1EDAD9A-1A63-C1A8-7F7C-B15FD399D53C}"/>
                </a:ext>
              </a:extLst>
            </p:cNvPr>
            <p:cNvSpPr/>
            <p:nvPr/>
          </p:nvSpPr>
          <p:spPr>
            <a:xfrm>
              <a:off x="382849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a:t>What have been your strengths in Languages this week?</a:t>
              </a:r>
              <a:endParaRPr lang="en-GB" sz="1400">
                <a:cs typeface="Calibri"/>
              </a:endParaRPr>
            </a:p>
            <a:p>
              <a:pPr marL="236855" indent="-236855">
                <a:buAutoNum type="arabicPeriod"/>
              </a:pPr>
              <a:r>
                <a:rPr lang="en-GB" sz="1400"/>
                <a:t>What have been the areas that have challenged you in Languages this week?</a:t>
              </a:r>
              <a:endParaRPr lang="en-GB" sz="1400">
                <a:cs typeface="Calibri"/>
              </a:endParaRPr>
            </a:p>
            <a:p>
              <a:pPr marL="236855" indent="-236855">
                <a:buAutoNum type="arabicPeriod"/>
              </a:pPr>
              <a:r>
                <a:rPr lang="en-GB" sz="1400"/>
                <a:t>How could you improve next week?</a:t>
              </a:r>
              <a:endParaRPr lang="en-GB"/>
            </a:p>
          </p:txBody>
        </p:sp>
        <p:sp>
          <p:nvSpPr>
            <p:cNvPr id="10" name="Rectangle 9">
              <a:extLst>
                <a:ext uri="{FF2B5EF4-FFF2-40B4-BE49-F238E27FC236}">
                  <a16:creationId xmlns:a16="http://schemas.microsoft.com/office/drawing/2014/main" id="{4787AA7F-04F4-A3E5-E87C-558D8603E0BA}"/>
                </a:ext>
              </a:extLst>
            </p:cNvPr>
            <p:cNvSpPr/>
            <p:nvPr/>
          </p:nvSpPr>
          <p:spPr>
            <a:xfrm>
              <a:off x="3829112" y="1261024"/>
              <a:ext cx="6545542" cy="78452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a:ea typeface="Calibri"/>
                  <a:cs typeface="Calibri"/>
                </a:rPr>
                <a:t>Vocabulary and Translation Practise</a:t>
              </a:r>
            </a:p>
          </p:txBody>
        </p:sp>
      </p:grpSp>
      <p:sp>
        <p:nvSpPr>
          <p:cNvPr id="12" name="TextBox 7">
            <a:extLst>
              <a:ext uri="{FF2B5EF4-FFF2-40B4-BE49-F238E27FC236}">
                <a16:creationId xmlns:a16="http://schemas.microsoft.com/office/drawing/2014/main" id="{08370498-785B-64CB-F0AB-CEFB2F47203B}"/>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graphicFrame>
        <p:nvGraphicFramePr>
          <p:cNvPr id="2" name="Table 1">
            <a:extLst>
              <a:ext uri="{FF2B5EF4-FFF2-40B4-BE49-F238E27FC236}">
                <a16:creationId xmlns:a16="http://schemas.microsoft.com/office/drawing/2014/main" id="{37D6C929-561D-7FE4-B27E-2B33D8101DE6}"/>
              </a:ext>
            </a:extLst>
          </p:cNvPr>
          <p:cNvGraphicFramePr>
            <a:graphicFrameLocks noGrp="1"/>
          </p:cNvGraphicFramePr>
          <p:nvPr>
            <p:extLst>
              <p:ext uri="{D42A27DB-BD31-4B8C-83A1-F6EECF244321}">
                <p14:modId xmlns:p14="http://schemas.microsoft.com/office/powerpoint/2010/main" val="652222657"/>
              </p:ext>
            </p:extLst>
          </p:nvPr>
        </p:nvGraphicFramePr>
        <p:xfrm>
          <a:off x="298859" y="2898338"/>
          <a:ext cx="6311292" cy="3810000"/>
        </p:xfrm>
        <a:graphic>
          <a:graphicData uri="http://schemas.openxmlformats.org/drawingml/2006/table">
            <a:tbl>
              <a:tblPr firstRow="1" bandRow="1">
                <a:tableStyleId>{5940675A-B579-460E-94D1-54222C63F5DA}</a:tableStyleId>
              </a:tblPr>
              <a:tblGrid>
                <a:gridCol w="697983">
                  <a:extLst>
                    <a:ext uri="{9D8B030D-6E8A-4147-A177-3AD203B41FA5}">
                      <a16:colId xmlns:a16="http://schemas.microsoft.com/office/drawing/2014/main" val="1331419959"/>
                    </a:ext>
                  </a:extLst>
                </a:gridCol>
                <a:gridCol w="5613309">
                  <a:extLst>
                    <a:ext uri="{9D8B030D-6E8A-4147-A177-3AD203B41FA5}">
                      <a16:colId xmlns:a16="http://schemas.microsoft.com/office/drawing/2014/main" val="3668848230"/>
                    </a:ext>
                  </a:extLst>
                </a:gridCol>
              </a:tblGrid>
              <a:tr h="608073">
                <a:tc>
                  <a:txBody>
                    <a:bodyPr/>
                    <a:lstStyle/>
                    <a:p>
                      <a:pPr algn="ctr"/>
                      <a:r>
                        <a:rPr lang="en-US" sz="1600" b="1"/>
                        <a:t>Task 1</a:t>
                      </a:r>
                    </a:p>
                  </a:txBody>
                  <a:tcPr anchor="ctr"/>
                </a:tc>
                <a:tc>
                  <a:txBody>
                    <a:bodyPr/>
                    <a:lstStyle/>
                    <a:p>
                      <a:r>
                        <a:rPr lang="en-US" sz="2000"/>
                        <a:t>Test yourself on the items in the sentence builder using the Look-Say-Cover-Write-Check method.</a:t>
                      </a:r>
                    </a:p>
                  </a:txBody>
                  <a:tcPr/>
                </a:tc>
                <a:extLst>
                  <a:ext uri="{0D108BD9-81ED-4DB2-BD59-A6C34878D82A}">
                    <a16:rowId xmlns:a16="http://schemas.microsoft.com/office/drawing/2014/main" val="1443855461"/>
                  </a:ext>
                </a:extLst>
              </a:tr>
              <a:tr h="608073">
                <a:tc>
                  <a:txBody>
                    <a:bodyPr/>
                    <a:lstStyle/>
                    <a:p>
                      <a:pPr algn="ctr"/>
                      <a:r>
                        <a:rPr lang="en-US" sz="1600" b="1"/>
                        <a:t>Task 2</a:t>
                      </a:r>
                    </a:p>
                  </a:txBody>
                  <a:tcPr anchor="ctr"/>
                </a:tc>
                <a:tc>
                  <a:txBody>
                    <a:bodyPr/>
                    <a:lstStyle/>
                    <a:p>
                      <a:r>
                        <a:rPr lang="en-US" sz="2000"/>
                        <a:t>Ask a friend or a relative to test you on i</a:t>
                      </a:r>
                      <a:r>
                        <a:rPr lang="en-US" sz="2000" b="1"/>
                        <a:t>ndividual items</a:t>
                      </a:r>
                      <a:r>
                        <a:rPr lang="en-US" sz="2000"/>
                        <a:t> from the sentence builder.</a:t>
                      </a:r>
                    </a:p>
                  </a:txBody>
                  <a:tcPr/>
                </a:tc>
                <a:extLst>
                  <a:ext uri="{0D108BD9-81ED-4DB2-BD59-A6C34878D82A}">
                    <a16:rowId xmlns:a16="http://schemas.microsoft.com/office/drawing/2014/main" val="1976764679"/>
                  </a:ext>
                </a:extLst>
              </a:tr>
              <a:tr h="608073">
                <a:tc>
                  <a:txBody>
                    <a:bodyPr/>
                    <a:lstStyle/>
                    <a:p>
                      <a:pPr algn="ctr"/>
                      <a:r>
                        <a:rPr lang="en-US" sz="1600" b="1"/>
                        <a:t>Task 3</a:t>
                      </a:r>
                    </a:p>
                  </a:txBody>
                  <a:tcPr anchor="ctr"/>
                </a:tc>
                <a:tc>
                  <a:txBody>
                    <a:bodyPr/>
                    <a:lstStyle/>
                    <a:p>
                      <a:pPr lvl="0">
                        <a:buNone/>
                      </a:pPr>
                      <a:r>
                        <a:rPr lang="en-US" sz="2000" b="0" i="0" u="none" strike="noStrike" noProof="0">
                          <a:latin typeface="Calibri"/>
                        </a:rPr>
                        <a:t>Ask a friend or a relative to test you on </a:t>
                      </a:r>
                      <a:r>
                        <a:rPr lang="en-US" sz="2000" b="1" i="0" u="none" strike="noStrike" noProof="0">
                          <a:latin typeface="Calibri"/>
                        </a:rPr>
                        <a:t>full sentences</a:t>
                      </a:r>
                      <a:r>
                        <a:rPr lang="en-US" sz="2000" b="0" i="0" u="none" strike="noStrike" noProof="0">
                          <a:latin typeface="Calibri"/>
                        </a:rPr>
                        <a:t> from the sentence builder.</a:t>
                      </a:r>
                      <a:endParaRPr lang="en-US"/>
                    </a:p>
                  </a:txBody>
                  <a:tcPr/>
                </a:tc>
                <a:extLst>
                  <a:ext uri="{0D108BD9-81ED-4DB2-BD59-A6C34878D82A}">
                    <a16:rowId xmlns:a16="http://schemas.microsoft.com/office/drawing/2014/main" val="217309549"/>
                  </a:ext>
                </a:extLst>
              </a:tr>
              <a:tr h="608073">
                <a:tc>
                  <a:txBody>
                    <a:bodyPr/>
                    <a:lstStyle/>
                    <a:p>
                      <a:pPr algn="ctr"/>
                      <a:r>
                        <a:rPr lang="en-US" sz="1600" b="1"/>
                        <a:t>Task 4</a:t>
                      </a:r>
                    </a:p>
                  </a:txBody>
                  <a:tcPr anchor="ctr"/>
                </a:tc>
                <a:tc>
                  <a:txBody>
                    <a:bodyPr/>
                    <a:lstStyle/>
                    <a:p>
                      <a:r>
                        <a:rPr lang="en-US" sz="2000" err="1"/>
                        <a:t>Practise</a:t>
                      </a:r>
                      <a:r>
                        <a:rPr lang="en-US" sz="2000"/>
                        <a:t> this week's topic on </a:t>
                      </a:r>
                      <a:r>
                        <a:rPr lang="en-US" sz="2000" err="1"/>
                        <a:t>Linguascope</a:t>
                      </a:r>
                      <a:r>
                        <a:rPr lang="en-US" sz="2000"/>
                        <a:t>. (See </a:t>
                      </a:r>
                      <a:r>
                        <a:rPr lang="en-US" sz="2000" err="1"/>
                        <a:t>Mr</a:t>
                      </a:r>
                      <a:r>
                        <a:rPr lang="en-US" sz="2000"/>
                        <a:t> Downey for the login details).</a:t>
                      </a:r>
                    </a:p>
                  </a:txBody>
                  <a:tcPr/>
                </a:tc>
                <a:extLst>
                  <a:ext uri="{0D108BD9-81ED-4DB2-BD59-A6C34878D82A}">
                    <a16:rowId xmlns:a16="http://schemas.microsoft.com/office/drawing/2014/main" val="1065812266"/>
                  </a:ext>
                </a:extLst>
              </a:tr>
              <a:tr h="843456">
                <a:tc>
                  <a:txBody>
                    <a:bodyPr/>
                    <a:lstStyle/>
                    <a:p>
                      <a:pPr algn="ctr"/>
                      <a:r>
                        <a:rPr lang="en-US" sz="1600" b="1"/>
                        <a:t>Task 5</a:t>
                      </a:r>
                    </a:p>
                  </a:txBody>
                  <a:tcPr anchor="ctr"/>
                </a:tc>
                <a:tc>
                  <a:txBody>
                    <a:bodyPr/>
                    <a:lstStyle/>
                    <a:p>
                      <a:r>
                        <a:rPr lang="en-US" sz="2000"/>
                        <a:t>Find a new song in your preferred language on Lyrics Training. Can you challenge yourself to the higher levels?</a:t>
                      </a:r>
                    </a:p>
                  </a:txBody>
                  <a:tcPr/>
                </a:tc>
                <a:extLst>
                  <a:ext uri="{0D108BD9-81ED-4DB2-BD59-A6C34878D82A}">
                    <a16:rowId xmlns:a16="http://schemas.microsoft.com/office/drawing/2014/main" val="3163964407"/>
                  </a:ext>
                </a:extLst>
              </a:tr>
            </a:tbl>
          </a:graphicData>
        </a:graphic>
      </p:graphicFrame>
      <p:sp>
        <p:nvSpPr>
          <p:cNvPr id="8" name="TextBox 7">
            <a:extLst>
              <a:ext uri="{FF2B5EF4-FFF2-40B4-BE49-F238E27FC236}">
                <a16:creationId xmlns:a16="http://schemas.microsoft.com/office/drawing/2014/main" id="{24CEAAC1-BDE2-7132-F459-6B3C8194CAC5}"/>
              </a:ext>
            </a:extLst>
          </p:cNvPr>
          <p:cNvSpPr txBox="1"/>
          <p:nvPr/>
        </p:nvSpPr>
        <p:spPr>
          <a:xfrm>
            <a:off x="302706" y="6926933"/>
            <a:ext cx="446767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Language Gym – Check for online assignments</a:t>
            </a:r>
          </a:p>
          <a:p>
            <a:r>
              <a:rPr lang="en-US">
                <a:ea typeface="Calibri"/>
                <a:cs typeface="Calibri"/>
              </a:rPr>
              <a:t>Username: ______________________</a:t>
            </a:r>
          </a:p>
          <a:p>
            <a:r>
              <a:rPr lang="en-US">
                <a:ea typeface="Calibri"/>
                <a:cs typeface="Calibri"/>
              </a:rPr>
              <a:t>Password: _______________________</a:t>
            </a:r>
          </a:p>
        </p:txBody>
      </p:sp>
    </p:spTree>
    <p:extLst>
      <p:ext uri="{BB962C8B-B14F-4D97-AF65-F5344CB8AC3E}">
        <p14:creationId xmlns:p14="http://schemas.microsoft.com/office/powerpoint/2010/main" val="8193764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9746" y="0"/>
            <a:ext cx="6728254" cy="9900984"/>
            <a:chOff x="129746" y="0"/>
            <a:chExt cx="6728254"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7 Mathematics Homework – Half Term 4, Week 1</a:t>
              </a:r>
              <a:endParaRPr lang="en-GB" sz="2400" dirty="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endParaRPr lang="en-GB" sz="1600" dirty="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dirty="0"/>
                <a:t>What have been your strengths in maths this week?</a:t>
              </a:r>
            </a:p>
            <a:p>
              <a:pPr marL="342900" indent="-342900">
                <a:buFont typeface="+mj-lt"/>
                <a:buAutoNum type="arabicPeriod"/>
              </a:pPr>
              <a:r>
                <a:rPr lang="en-GB" dirty="0"/>
                <a:t>What have been the areas that have challenged you in maths this week?</a:t>
              </a:r>
            </a:p>
            <a:p>
              <a:pPr marL="342900" indent="-342900">
                <a:buFont typeface="+mj-lt"/>
                <a:buAutoNum type="arabicPeriod"/>
              </a:pPr>
              <a:r>
                <a:rPr lang="en-GB" dirty="0"/>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dirty="0">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dirty="0">
                  <a:solidFill>
                    <a:srgbClr val="000000"/>
                  </a:solidFill>
                  <a:effectLst/>
                  <a:latin typeface="Calibri" panose="020F0502020204030204" pitchFamily="34" charset="0"/>
                </a:rPr>
                <a:t> </a:t>
              </a:r>
              <a:endParaRPr lang="en-US" sz="1000" b="0" i="0" dirty="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u="sng" dirty="0">
                  <a:ea typeface="+mn-lt"/>
                  <a:cs typeface="+mn-lt"/>
                </a:rPr>
                <a:t>Extension Task </a:t>
              </a:r>
              <a:r>
                <a:rPr lang="en-GB" sz="1400" dirty="0">
                  <a:ea typeface="+mn-lt"/>
                  <a:cs typeface="+mn-lt"/>
                </a:rPr>
                <a:t>– </a:t>
              </a:r>
              <a:r>
                <a:rPr lang="en-GB" sz="1400" dirty="0"/>
                <a:t>A blue light flashes every 8 seconds. A red light flashes every 12 seconds. Both lights have just flashed together. After how many seconds will both lights flash together again?</a:t>
              </a:r>
              <a:r>
                <a:rPr lang="en-GB" sz="1400" dirty="0">
                  <a:ea typeface="+mn-lt"/>
                  <a:cs typeface="+mn-lt"/>
                </a:rPr>
                <a:t> </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t>Key words – Factor, Multiple, Denominator, Numerator, Improper</a:t>
              </a:r>
              <a:endParaRPr lang="en-US" dirty="0"/>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164550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endParaRPr lang="en-GB" dirty="0"/>
            </a:p>
          </p:txBody>
        </p:sp>
      </p:grpSp>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590A0D55-E278-5E49-69B3-3731F7821D4D}"/>
                  </a:ext>
                </a:extLst>
              </p:cNvPr>
              <p:cNvSpPr txBox="1"/>
              <p:nvPr/>
            </p:nvSpPr>
            <p:spPr>
              <a:xfrm>
                <a:off x="141194" y="1261024"/>
                <a:ext cx="6549990" cy="1661993"/>
              </a:xfrm>
              <a:prstGeom prst="rect">
                <a:avLst/>
              </a:prstGeom>
              <a:noFill/>
            </p:spPr>
            <p:txBody>
              <a:bodyPr wrap="square" rtlCol="0">
                <a:spAutoFit/>
              </a:bodyPr>
              <a:lstStyle/>
              <a:p>
                <a:r>
                  <a:rPr lang="en-GB" sz="1600" dirty="0"/>
                  <a:t>Directed Numbers Recap (from Half Term 4):</a:t>
                </a:r>
              </a:p>
              <a:p>
                <a:pPr marL="342900" indent="-342900">
                  <a:buAutoNum type="arabicPeriod"/>
                </a:pPr>
                <a:r>
                  <a:rPr lang="en-GB" sz="1600" dirty="0"/>
                  <a:t>-3 x -2 = </a:t>
                </a:r>
              </a:p>
              <a:p>
                <a:pPr marL="342900" indent="-342900">
                  <a:buAutoNum type="arabicPeriod"/>
                </a:pPr>
                <a:r>
                  <a:rPr lang="en-GB" sz="1600" dirty="0"/>
                  <a:t>-12</a:t>
                </a:r>
                <a14:m>
                  <m:oMath xmlns:m="http://schemas.openxmlformats.org/officeDocument/2006/math">
                    <m:r>
                      <a:rPr lang="en-GB" sz="1600" i="1" smtClean="0">
                        <a:latin typeface="Cambria Math" panose="02040503050406030204" pitchFamily="18" charset="0"/>
                        <a:ea typeface="Cambria Math" panose="02040503050406030204" pitchFamily="18" charset="0"/>
                      </a:rPr>
                      <m:t>÷</m:t>
                    </m:r>
                    <m:r>
                      <a:rPr lang="en-GB" sz="1600" b="0" i="1" smtClean="0">
                        <a:latin typeface="Cambria Math" panose="02040503050406030204" pitchFamily="18" charset="0"/>
                        <a:ea typeface="Cambria Math" panose="02040503050406030204" pitchFamily="18" charset="0"/>
                      </a:rPr>
                      <m:t>4= </m:t>
                    </m:r>
                  </m:oMath>
                </a14:m>
                <a:endParaRPr lang="en-GB" sz="1600" b="0" dirty="0">
                  <a:ea typeface="Cambria Math" panose="02040503050406030204" pitchFamily="18" charset="0"/>
                </a:endParaRPr>
              </a:p>
              <a:p>
                <a:pPr marL="342900" indent="-342900">
                  <a:buAutoNum type="arabicPeriod"/>
                </a:pPr>
                <a:r>
                  <a:rPr lang="en-GB" sz="1600" dirty="0"/>
                  <a:t>-4 + -5 = </a:t>
                </a:r>
              </a:p>
              <a:p>
                <a:pPr marL="342900" indent="-342900">
                  <a:buAutoNum type="arabicPeriod"/>
                </a:pPr>
                <a:r>
                  <a:rPr lang="en-GB" sz="1600" dirty="0"/>
                  <a:t>-9 – (-7) = </a:t>
                </a:r>
              </a:p>
              <a:p>
                <a:pPr marL="342900" indent="-342900">
                  <a:buAutoNum type="arabicPeriod"/>
                </a:pPr>
                <a:r>
                  <a:rPr lang="en-GB" sz="1600" dirty="0"/>
                  <a:t>-3 + 2 x 7 + 5</a:t>
                </a:r>
                <a:r>
                  <a:rPr lang="en-GB" sz="1600" baseline="30000" dirty="0"/>
                  <a:t>2</a:t>
                </a:r>
                <a:r>
                  <a:rPr lang="en-GB" sz="1600" dirty="0"/>
                  <a:t> = 	</a:t>
                </a:r>
                <a:r>
                  <a:rPr lang="en-GB" dirty="0"/>
                  <a:t>						HINT: BIDMAS</a:t>
                </a:r>
              </a:p>
            </p:txBody>
          </p:sp>
        </mc:Choice>
        <mc:Fallback xmlns="">
          <p:sp>
            <p:nvSpPr>
              <p:cNvPr id="4" name="TextBox 3">
                <a:extLst>
                  <a:ext uri="{FF2B5EF4-FFF2-40B4-BE49-F238E27FC236}">
                    <a16:creationId xmlns:a16="http://schemas.microsoft.com/office/drawing/2014/main" id="{590A0D55-E278-5E49-69B3-3731F7821D4D}"/>
                  </a:ext>
                </a:extLst>
              </p:cNvPr>
              <p:cNvSpPr txBox="1">
                <a:spLocks noRot="1" noChangeAspect="1" noMove="1" noResize="1" noEditPoints="1" noAdjustHandles="1" noChangeArrowheads="1" noChangeShapeType="1" noTextEdit="1"/>
              </p:cNvSpPr>
              <p:nvPr/>
            </p:nvSpPr>
            <p:spPr>
              <a:xfrm>
                <a:off x="141194" y="1261024"/>
                <a:ext cx="6549990" cy="1661993"/>
              </a:xfrm>
              <a:prstGeom prst="rect">
                <a:avLst/>
              </a:prstGeom>
              <a:blipFill>
                <a:blip r:embed="rId3"/>
                <a:stretch>
                  <a:fillRect l="-465" t="-1103" b="-1471"/>
                </a:stretch>
              </a:blipFill>
            </p:spPr>
            <p:txBody>
              <a:bodyPr/>
              <a:lstStyle/>
              <a:p>
                <a:r>
                  <a:rPr lang="en-US">
                    <a:noFill/>
                  </a:rPr>
                  <a:t> </a:t>
                </a:r>
              </a:p>
            </p:txBody>
          </p:sp>
        </mc:Fallback>
      </mc:AlternateContent>
      <p:pic>
        <p:nvPicPr>
          <p:cNvPr id="12" name="Picture 11">
            <a:extLst>
              <a:ext uri="{FF2B5EF4-FFF2-40B4-BE49-F238E27FC236}">
                <a16:creationId xmlns:a16="http://schemas.microsoft.com/office/drawing/2014/main" id="{AE80452A-B47F-82FA-526C-B9743B8DDB05}"/>
              </a:ext>
            </a:extLst>
          </p:cNvPr>
          <p:cNvPicPr>
            <a:picLocks noChangeAspect="1"/>
          </p:cNvPicPr>
          <p:nvPr/>
        </p:nvPicPr>
        <p:blipFill>
          <a:blip r:embed="rId4"/>
          <a:stretch>
            <a:fillRect/>
          </a:stretch>
        </p:blipFill>
        <p:spPr>
          <a:xfrm>
            <a:off x="279285" y="2977005"/>
            <a:ext cx="6433530" cy="3966387"/>
          </a:xfrm>
          <a:prstGeom prst="rect">
            <a:avLst/>
          </a:prstGeom>
        </p:spPr>
      </p:pic>
    </p:spTree>
    <p:extLst>
      <p:ext uri="{BB962C8B-B14F-4D97-AF65-F5344CB8AC3E}">
        <p14:creationId xmlns:p14="http://schemas.microsoft.com/office/powerpoint/2010/main" val="12215344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45020" y="0"/>
            <a:ext cx="6722076" cy="9440716"/>
            <a:chOff x="135924" y="0"/>
            <a:chExt cx="6722076"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7 Music - Reading Music &amp; Keyboard Skills</a:t>
              </a:r>
              <a:endParaRPr lang="en-US" dirty="0"/>
            </a:p>
            <a:p>
              <a:pPr algn="ctr"/>
              <a:r>
                <a:rPr lang="en-GB" sz="2400" b="1" dirty="0">
                  <a:ea typeface="+mn-lt"/>
                  <a:cs typeface="+mn-lt"/>
                </a:rPr>
                <a:t>Homework - Half Term 4 Week 1</a:t>
              </a:r>
              <a:endParaRPr lang="en-GB" dirty="0"/>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600" dirty="0">
                  <a:ea typeface="+mn-lt"/>
                  <a:cs typeface="+mn-lt"/>
                </a:rPr>
                <a:t>This week’s listening – Title: Prelude in C Major</a:t>
              </a:r>
              <a:endParaRPr lang="en-US" dirty="0"/>
            </a:p>
            <a:p>
              <a:r>
                <a:rPr lang="en-GB" sz="1600" dirty="0">
                  <a:ea typeface="+mn-lt"/>
                  <a:cs typeface="+mn-lt"/>
                </a:rPr>
                <a:t>                                         Composer: Johann Sebastian Bach</a:t>
              </a:r>
              <a:endParaRPr lang="en-US" dirty="0"/>
            </a:p>
            <a:p>
              <a:r>
                <a:rPr lang="en-GB" sz="1600" dirty="0">
                  <a:ea typeface="+mn-lt"/>
                  <a:cs typeface="+mn-lt"/>
                </a:rPr>
                <a:t>                                         Genre: Baroque</a:t>
              </a:r>
              <a:endParaRPr lang="en-GB" dirty="0"/>
            </a:p>
            <a:p>
              <a:endParaRPr lang="en-GB" sz="1600" dirty="0">
                <a:ea typeface="+mn-lt"/>
                <a:cs typeface="+mn-lt"/>
              </a:endParaRPr>
            </a:p>
            <a:p>
              <a:r>
                <a:rPr lang="en-GB" sz="1600" dirty="0">
                  <a:ea typeface="+mn-lt"/>
                  <a:cs typeface="+mn-lt"/>
                </a:rPr>
                <a:t>Spend time listening to the above piece of music.</a:t>
              </a:r>
              <a:endParaRPr lang="en-US" dirty="0"/>
            </a:p>
            <a:p>
              <a:r>
                <a:rPr lang="en-GB" sz="1600" dirty="0">
                  <a:ea typeface="+mn-lt"/>
                  <a:cs typeface="+mn-lt"/>
                </a:rPr>
                <a:t>Complete the page in your listening booklet –</a:t>
              </a:r>
              <a:endParaRPr lang="en-US" dirty="0"/>
            </a:p>
            <a:p>
              <a:r>
                <a:rPr lang="en-GB" sz="1600" dirty="0">
                  <a:ea typeface="+mn-lt"/>
                  <a:cs typeface="+mn-lt"/>
                </a:rPr>
                <a:t>1.Give some background information on the piece and artist/composer</a:t>
              </a:r>
              <a:endParaRPr lang="en-US" dirty="0"/>
            </a:p>
            <a:p>
              <a:r>
                <a:rPr lang="en-GB" sz="1600" dirty="0">
                  <a:ea typeface="+mn-lt"/>
                  <a:cs typeface="+mn-lt"/>
                </a:rPr>
                <a:t>2.Comment on the instrumentation and how the musical elements are used in as much detail as you can.</a:t>
              </a:r>
              <a:endParaRPr lang="en-US" dirty="0"/>
            </a:p>
            <a:p>
              <a:r>
                <a:rPr lang="en-GB" sz="1600" dirty="0">
                  <a:ea typeface="+mn-lt"/>
                  <a:cs typeface="+mn-lt"/>
                </a:rPr>
                <a:t>3.Give your personal response to the music – remember to explain why you liked or did not like the piece of music.</a:t>
              </a:r>
              <a:endParaRPr lang="en-GB" dirty="0"/>
            </a:p>
            <a:p>
              <a:endParaRPr lang="en-GB" sz="1600">
                <a:cs typeface="Calibri"/>
              </a:endParaRPr>
            </a:p>
            <a:p>
              <a:endParaRPr lang="en-GB" sz="1600" dirty="0">
                <a:cs typeface="Calibri"/>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Music this week?</a:t>
              </a:r>
            </a:p>
            <a:p>
              <a:pPr marL="342900" indent="-342900">
                <a:buFont typeface="+mj-lt"/>
                <a:buAutoNum type="arabicPeriod"/>
              </a:pPr>
              <a:r>
                <a:rPr lang="en-GB"/>
                <a:t>What have been the areas that have challenged you in Music this week?</a:t>
              </a:r>
            </a:p>
            <a:p>
              <a:pPr marL="342900" indent="-342900">
                <a:buFont typeface="+mj-lt"/>
                <a:buAutoNum type="arabicPeriod"/>
              </a:pPr>
              <a:r>
                <a:rPr lang="en-GB"/>
                <a:t>How could you improve next week?</a:t>
              </a: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ea typeface="+mn-lt"/>
                  <a:cs typeface="+mn-lt"/>
                </a:rPr>
                <a:t>Extension Task – Listen to and comment on further pieces of music by the same artist/composer.</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Tempo, Dynamics, Duration, Pitch, Silence, Articulation, Melody, Texture, Timbre </a:t>
              </a:r>
              <a:endParaRPr lang="en-GB">
                <a:cs typeface="Calibri"/>
              </a:endParaRPr>
            </a:p>
          </p:txBody>
        </p:sp>
      </p:grpSp>
      <p:graphicFrame>
        <p:nvGraphicFramePr>
          <p:cNvPr id="9" name="Table 8">
            <a:extLst>
              <a:ext uri="{FF2B5EF4-FFF2-40B4-BE49-F238E27FC236}">
                <a16:creationId xmlns:a16="http://schemas.microsoft.com/office/drawing/2014/main" id="{CFB6CA92-F0F3-77DD-99F9-E8ADB3F547FC}"/>
              </a:ext>
            </a:extLst>
          </p:cNvPr>
          <p:cNvGraphicFramePr>
            <a:graphicFrameLocks noGrp="1"/>
          </p:cNvGraphicFramePr>
          <p:nvPr>
            <p:extLst>
              <p:ext uri="{D42A27DB-BD31-4B8C-83A1-F6EECF244321}">
                <p14:modId xmlns:p14="http://schemas.microsoft.com/office/powerpoint/2010/main" val="1541817430"/>
              </p:ext>
            </p:extLst>
          </p:nvPr>
        </p:nvGraphicFramePr>
        <p:xfrm>
          <a:off x="171450" y="1286493"/>
          <a:ext cx="6521835" cy="1581150"/>
        </p:xfrm>
        <a:graphic>
          <a:graphicData uri="http://schemas.openxmlformats.org/drawingml/2006/table">
            <a:tbl>
              <a:tblPr firstRow="1" bandRow="1">
                <a:tableStyleId>{5C22544A-7EE6-4342-B048-85BDC9FD1C3A}</a:tableStyleId>
              </a:tblPr>
              <a:tblGrid>
                <a:gridCol w="6521835">
                  <a:extLst>
                    <a:ext uri="{9D8B030D-6E8A-4147-A177-3AD203B41FA5}">
                      <a16:colId xmlns:a16="http://schemas.microsoft.com/office/drawing/2014/main" val="1891297315"/>
                    </a:ext>
                  </a:extLst>
                </a:gridCol>
              </a:tblGrid>
              <a:tr h="1581150">
                <a:tc>
                  <a:txBody>
                    <a:bodyPr/>
                    <a:lstStyle/>
                    <a:p>
                      <a:pPr marL="342900" lvl="0" indent="-342900" algn="ctr">
                        <a:lnSpc>
                          <a:spcPct val="100000"/>
                        </a:lnSpc>
                        <a:spcBef>
                          <a:spcPts val="0"/>
                        </a:spcBef>
                        <a:spcAft>
                          <a:spcPts val="0"/>
                        </a:spcAft>
                        <a:buAutoNum type="arabicPeriod"/>
                      </a:pPr>
                      <a:r>
                        <a:rPr lang="en-GB" sz="1600" b="0" i="0" u="none" strike="noStrike" noProof="0" dirty="0">
                          <a:solidFill>
                            <a:schemeClr val="tx1"/>
                          </a:solidFill>
                          <a:effectLst/>
                          <a:latin typeface="Calibri"/>
                        </a:rPr>
                        <a:t>What family of instruments does the piano belong to?</a:t>
                      </a:r>
                      <a:endParaRPr lang="en-GB" dirty="0"/>
                    </a:p>
                    <a:p>
                      <a:pPr marL="342900" lvl="0" indent="-342900" algn="ctr">
                        <a:lnSpc>
                          <a:spcPct val="100000"/>
                        </a:lnSpc>
                        <a:spcBef>
                          <a:spcPts val="0"/>
                        </a:spcBef>
                        <a:spcAft>
                          <a:spcPts val="0"/>
                        </a:spcAft>
                        <a:buAutoNum type="arabicPeriod"/>
                      </a:pPr>
                      <a:r>
                        <a:rPr lang="en-GB" sz="1600" b="0" i="0" u="none" strike="noStrike" noProof="0" dirty="0">
                          <a:solidFill>
                            <a:schemeClr val="tx1"/>
                          </a:solidFill>
                          <a:effectLst/>
                          <a:latin typeface="Calibri"/>
                        </a:rPr>
                        <a:t>Name the white notes found on a piano.</a:t>
                      </a:r>
                      <a:endParaRPr lang="en-GB" dirty="0"/>
                    </a:p>
                    <a:p>
                      <a:pPr marL="342900" lvl="0" indent="-342900" algn="ctr">
                        <a:lnSpc>
                          <a:spcPct val="100000"/>
                        </a:lnSpc>
                        <a:spcBef>
                          <a:spcPts val="0"/>
                        </a:spcBef>
                        <a:spcAft>
                          <a:spcPts val="0"/>
                        </a:spcAft>
                        <a:buAutoNum type="arabicPeriod"/>
                      </a:pPr>
                      <a:r>
                        <a:rPr lang="en-GB" sz="1600" b="0" i="0" u="none" strike="noStrike" noProof="0" dirty="0">
                          <a:solidFill>
                            <a:schemeClr val="tx1"/>
                          </a:solidFill>
                          <a:effectLst/>
                          <a:latin typeface="Calibri"/>
                        </a:rPr>
                        <a:t>Explain how to find </a:t>
                      </a:r>
                      <a:r>
                        <a:rPr lang="en-GB" sz="1600" b="1" i="1" u="none" strike="noStrike" noProof="0" dirty="0">
                          <a:solidFill>
                            <a:schemeClr val="tx1"/>
                          </a:solidFill>
                          <a:effectLst/>
                          <a:latin typeface="Calibri"/>
                        </a:rPr>
                        <a:t>Middle C </a:t>
                      </a:r>
                      <a:r>
                        <a:rPr lang="en-GB" sz="1600" b="0" i="0" u="none" strike="noStrike" noProof="0" dirty="0">
                          <a:solidFill>
                            <a:schemeClr val="tx1"/>
                          </a:solidFill>
                          <a:effectLst/>
                          <a:latin typeface="Calibri"/>
                        </a:rPr>
                        <a:t>on a keyboard.</a:t>
                      </a:r>
                      <a:endParaRPr lang="en-GB"/>
                    </a:p>
                  </a:txBody>
                  <a:tcPr anchor="ct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1290280798"/>
                  </a:ext>
                </a:extLst>
              </a:tr>
            </a:tbl>
          </a:graphicData>
        </a:graphic>
      </p:graphicFrame>
      <p:sp>
        <p:nvSpPr>
          <p:cNvPr id="12" name="TextBox 11">
            <a:extLst>
              <a:ext uri="{FF2B5EF4-FFF2-40B4-BE49-F238E27FC236}">
                <a16:creationId xmlns:a16="http://schemas.microsoft.com/office/drawing/2014/main" id="{626FE1A7-A5B4-5FCF-A755-F7AD196F967F}"/>
              </a:ext>
            </a:extLst>
          </p:cNvPr>
          <p:cNvSpPr txBox="1"/>
          <p:nvPr/>
        </p:nvSpPr>
        <p:spPr>
          <a:xfrm>
            <a:off x="2057400" y="4724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spTree>
    <p:extLst>
      <p:ext uri="{BB962C8B-B14F-4D97-AF65-F5344CB8AC3E}">
        <p14:creationId xmlns:p14="http://schemas.microsoft.com/office/powerpoint/2010/main" val="20831000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F2B6F1A-7C32-762F-33A6-4B5A607127EF}"/>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dirty="0">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dirty="0">
                <a:solidFill>
                  <a:srgbClr val="000000"/>
                </a:solidFill>
                <a:effectLst/>
                <a:latin typeface="Calibri" panose="020F0502020204030204" pitchFamily="34" charset="0"/>
              </a:rPr>
              <a:t> </a:t>
            </a:r>
            <a:endParaRPr lang="en-US" sz="1000" b="0" i="0" dirty="0">
              <a:solidFill>
                <a:srgbClr val="000000"/>
              </a:solidFill>
              <a:effectLst/>
              <a:latin typeface="Segoe UI" panose="020B0502040204020203" pitchFamily="34" charset="0"/>
            </a:endParaRPr>
          </a:p>
        </p:txBody>
      </p:sp>
      <p:grpSp>
        <p:nvGrpSpPr>
          <p:cNvPr id="5" name="Group 4">
            <a:extLst>
              <a:ext uri="{FF2B5EF4-FFF2-40B4-BE49-F238E27FC236}">
                <a16:creationId xmlns:a16="http://schemas.microsoft.com/office/drawing/2014/main" id="{A6CF0B3B-1BAA-2021-5414-15C45C7F73CF}"/>
              </a:ext>
            </a:extLst>
          </p:cNvPr>
          <p:cNvGrpSpPr/>
          <p:nvPr/>
        </p:nvGrpSpPr>
        <p:grpSpPr>
          <a:xfrm>
            <a:off x="143078" y="61148"/>
            <a:ext cx="6661985" cy="8890085"/>
            <a:chOff x="3808792" y="0"/>
            <a:chExt cx="6731363" cy="9440716"/>
          </a:xfrm>
        </p:grpSpPr>
        <p:pic>
          <p:nvPicPr>
            <p:cNvPr id="6" name="Picture 5">
              <a:extLst>
                <a:ext uri="{FF2B5EF4-FFF2-40B4-BE49-F238E27FC236}">
                  <a16:creationId xmlns:a16="http://schemas.microsoft.com/office/drawing/2014/main" id="{83A8A283-7D2C-586E-CA40-0C0DB8262979}"/>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1362"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EC512207-118F-CA73-CA6D-89B22DAFE299}"/>
                </a:ext>
              </a:extLst>
            </p:cNvPr>
            <p:cNvSpPr/>
            <p:nvPr/>
          </p:nvSpPr>
          <p:spPr>
            <a:xfrm>
              <a:off x="3818079"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dirty="0">
                  <a:ea typeface="+mn-lt"/>
                  <a:cs typeface="+mn-lt"/>
                </a:rPr>
                <a:t>Year 7 RE Homework – Half Term 4, Week 1</a:t>
              </a:r>
              <a:endParaRPr lang="en-GB" sz="2400">
                <a:ea typeface="+mn-lt"/>
                <a:cs typeface="+mn-lt"/>
              </a:endParaRPr>
            </a:p>
          </p:txBody>
        </p:sp>
        <p:sp>
          <p:nvSpPr>
            <p:cNvPr id="8" name="Rectangle 7">
              <a:extLst>
                <a:ext uri="{FF2B5EF4-FFF2-40B4-BE49-F238E27FC236}">
                  <a16:creationId xmlns:a16="http://schemas.microsoft.com/office/drawing/2014/main" id="{188E6E92-9C2F-AD78-DCAB-5E5EF3DC42CB}"/>
                </a:ext>
              </a:extLst>
            </p:cNvPr>
            <p:cNvSpPr/>
            <p:nvPr/>
          </p:nvSpPr>
          <p:spPr>
            <a:xfrm>
              <a:off x="3812618" y="2221803"/>
              <a:ext cx="6619667" cy="423986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1600" dirty="0">
                  <a:ea typeface="+mn-lt"/>
                  <a:cs typeface="+mn-lt"/>
                </a:rPr>
                <a:t>Read the Christian influences in the UK week 1 document and answer the following questions:</a:t>
              </a:r>
            </a:p>
            <a:p>
              <a:endParaRPr lang="en-GB" sz="1600" dirty="0">
                <a:ea typeface="+mn-lt"/>
                <a:cs typeface="+mn-lt"/>
              </a:endParaRPr>
            </a:p>
            <a:p>
              <a:pPr marL="342900" indent="-342900">
                <a:buAutoNum type="arabicPeriod"/>
              </a:pPr>
              <a:r>
                <a:rPr lang="en-GB" sz="1600" dirty="0">
                  <a:ea typeface="+mn-lt"/>
                  <a:cs typeface="+mn-lt"/>
                </a:rPr>
                <a:t>Give three important ways that Christianity has influenced the UK today.</a:t>
              </a:r>
            </a:p>
            <a:p>
              <a:pPr marL="342900" indent="-342900">
                <a:buAutoNum type="arabicPeriod"/>
              </a:pPr>
              <a:r>
                <a:rPr lang="en-GB" sz="1600" dirty="0">
                  <a:ea typeface="+mn-lt"/>
                  <a:cs typeface="+mn-lt"/>
                </a:rPr>
                <a:t>Think about food – can you think of any Christain-sounding foods?</a:t>
              </a:r>
            </a:p>
            <a:p>
              <a:pPr marL="342900" indent="-342900">
                <a:buAutoNum type="arabicPeriod"/>
              </a:pPr>
              <a:r>
                <a:rPr lang="en-GB" sz="1600" dirty="0">
                  <a:ea typeface="+mn-lt"/>
                  <a:cs typeface="+mn-lt"/>
                </a:rPr>
                <a:t> Think about music – do you know any pop songs with Christian messages?</a:t>
              </a:r>
            </a:p>
            <a:p>
              <a:endParaRPr lang="en-GB" sz="1600" dirty="0">
                <a:ea typeface="+mn-lt"/>
                <a:cs typeface="+mn-lt"/>
              </a:endParaRPr>
            </a:p>
            <a:p>
              <a:r>
                <a:rPr lang="en-GB" sz="1600" dirty="0">
                  <a:ea typeface="+mn-lt"/>
                  <a:cs typeface="+mn-lt"/>
                </a:rPr>
                <a:t>Online document link - </a:t>
              </a:r>
              <a:r>
                <a:rPr lang="en-GB" sz="1600" dirty="0">
                  <a:ea typeface="+mn-lt"/>
                  <a:cs typeface="+mn-lt"/>
                  <a:hlinkClick r:id="rId3"/>
                </a:rPr>
                <a:t>Christian influences in the UK Week 1.pdf</a:t>
              </a:r>
              <a:endParaRPr lang="en-GB" sz="1600" dirty="0">
                <a:ea typeface="+mn-lt"/>
                <a:cs typeface="+mn-lt"/>
              </a:endParaRPr>
            </a:p>
          </p:txBody>
        </p:sp>
        <p:sp>
          <p:nvSpPr>
            <p:cNvPr id="9" name="Rectangle 8">
              <a:extLst>
                <a:ext uri="{FF2B5EF4-FFF2-40B4-BE49-F238E27FC236}">
                  <a16:creationId xmlns:a16="http://schemas.microsoft.com/office/drawing/2014/main" id="{1F63AC58-DDA3-92BB-071B-38F05BC3A167}"/>
                </a:ext>
              </a:extLst>
            </p:cNvPr>
            <p:cNvSpPr/>
            <p:nvPr/>
          </p:nvSpPr>
          <p:spPr>
            <a:xfrm>
              <a:off x="3827175"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dirty="0"/>
                <a:t>What have been your strengths in RE this week?</a:t>
              </a:r>
              <a:endParaRPr lang="en-US" sz="1400">
                <a:cs typeface="Calibri"/>
              </a:endParaRPr>
            </a:p>
            <a:p>
              <a:pPr marL="236855" indent="-236855">
                <a:buFont typeface="+mj-lt"/>
                <a:buAutoNum type="arabicPeriod"/>
              </a:pPr>
              <a:r>
                <a:rPr lang="en-GB" sz="1400" dirty="0"/>
                <a:t>What have been the areas that have challenged you in Christianity this week?</a:t>
              </a:r>
              <a:endParaRPr lang="en-GB" sz="1400">
                <a:cs typeface="Calibri"/>
              </a:endParaRPr>
            </a:p>
            <a:p>
              <a:pPr marL="236855" indent="-236855">
                <a:buFont typeface="+mj-lt"/>
                <a:buAutoNum type="arabicPeriod"/>
              </a:pPr>
              <a:r>
                <a:rPr lang="en-GB" sz="1400" dirty="0"/>
                <a:t>How could you improve next week?</a:t>
              </a:r>
              <a:endParaRPr lang="en-GB" sz="1400">
                <a:cs typeface="Calibri" panose="020F0502020204030204"/>
              </a:endParaRPr>
            </a:p>
          </p:txBody>
        </p:sp>
        <p:sp>
          <p:nvSpPr>
            <p:cNvPr id="10" name="Rectangle 9">
              <a:extLst>
                <a:ext uri="{FF2B5EF4-FFF2-40B4-BE49-F238E27FC236}">
                  <a16:creationId xmlns:a16="http://schemas.microsoft.com/office/drawing/2014/main" id="{08A514C2-2750-13B2-DF44-7E6560556DB1}"/>
                </a:ext>
              </a:extLst>
            </p:cNvPr>
            <p:cNvSpPr/>
            <p:nvPr/>
          </p:nvSpPr>
          <p:spPr>
            <a:xfrm>
              <a:off x="3827175" y="7193900"/>
              <a:ext cx="6561438" cy="1110616"/>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dirty="0">
                  <a:ea typeface="+mn-lt"/>
                  <a:cs typeface="+mn-lt"/>
                </a:rPr>
                <a:t>Extension Task – Look at the nine boxes on the Christian influences in the UK week 1 document. For each, decide whether, in your opinion, it has a big or little influence on how we live our lives in the UK today. Explain your answer in each case.</a:t>
              </a:r>
            </a:p>
          </p:txBody>
        </p:sp>
        <p:sp>
          <p:nvSpPr>
            <p:cNvPr id="11" name="Rectangle 10">
              <a:extLst>
                <a:ext uri="{FF2B5EF4-FFF2-40B4-BE49-F238E27FC236}">
                  <a16:creationId xmlns:a16="http://schemas.microsoft.com/office/drawing/2014/main" id="{3CB3A56D-22C9-71B0-0178-F009421FC488}"/>
                </a:ext>
              </a:extLst>
            </p:cNvPr>
            <p:cNvSpPr/>
            <p:nvPr/>
          </p:nvSpPr>
          <p:spPr>
            <a:xfrm>
              <a:off x="3808792" y="6524936"/>
              <a:ext cx="6619668" cy="535776"/>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dirty="0"/>
                <a:t>Key words – Bible, crucifixion, resurrection, church, The Ten Commandments</a:t>
              </a:r>
              <a:endParaRPr lang="en-GB" sz="1600">
                <a:cs typeface="Calibri"/>
              </a:endParaRPr>
            </a:p>
          </p:txBody>
        </p:sp>
        <p:sp>
          <p:nvSpPr>
            <p:cNvPr id="12" name="Rectangle 11">
              <a:extLst>
                <a:ext uri="{FF2B5EF4-FFF2-40B4-BE49-F238E27FC236}">
                  <a16:creationId xmlns:a16="http://schemas.microsoft.com/office/drawing/2014/main" id="{196A7403-C212-BDD9-67F9-CE1AF796FB25}"/>
                </a:ext>
              </a:extLst>
            </p:cNvPr>
            <p:cNvSpPr/>
            <p:nvPr/>
          </p:nvSpPr>
          <p:spPr>
            <a:xfrm>
              <a:off x="3811901" y="1261024"/>
              <a:ext cx="6561438" cy="835136"/>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dirty="0">
                  <a:ea typeface="+mn-lt"/>
                  <a:cs typeface="+mn-lt"/>
                </a:rPr>
                <a:t>Name five facts you remember about Judaism from last half term.</a:t>
              </a:r>
              <a:endParaRPr lang="en-GB" sz="1600" dirty="0">
                <a:cs typeface="Calibri"/>
              </a:endParaRPr>
            </a:p>
          </p:txBody>
        </p:sp>
      </p:grpSp>
      <p:pic>
        <p:nvPicPr>
          <p:cNvPr id="13" name="Picture 13" descr="Qr code&#10;&#10;Description automatically generated">
            <a:extLst>
              <a:ext uri="{FF2B5EF4-FFF2-40B4-BE49-F238E27FC236}">
                <a16:creationId xmlns:a16="http://schemas.microsoft.com/office/drawing/2014/main" id="{70B078F1-F941-4A29-B394-302E3E3C54CA}"/>
              </a:ext>
            </a:extLst>
          </p:cNvPr>
          <p:cNvPicPr>
            <a:picLocks noChangeAspect="1"/>
          </p:cNvPicPr>
          <p:nvPr/>
        </p:nvPicPr>
        <p:blipFill>
          <a:blip r:embed="rId4"/>
          <a:stretch>
            <a:fillRect/>
          </a:stretch>
        </p:blipFill>
        <p:spPr>
          <a:xfrm>
            <a:off x="5054025" y="4643053"/>
            <a:ext cx="1130704" cy="1129398"/>
          </a:xfrm>
          <a:prstGeom prst="rect">
            <a:avLst/>
          </a:prstGeom>
        </p:spPr>
      </p:pic>
      <p:pic>
        <p:nvPicPr>
          <p:cNvPr id="2" name="Picture 1" descr="Image result for christianity">
            <a:extLst>
              <a:ext uri="{FF2B5EF4-FFF2-40B4-BE49-F238E27FC236}">
                <a16:creationId xmlns:a16="http://schemas.microsoft.com/office/drawing/2014/main" id="{62B3EB75-98D1-CCEA-1ABF-201372AF81EF}"/>
              </a:ext>
            </a:extLst>
          </p:cNvPr>
          <p:cNvPicPr>
            <a:picLocks noChangeAspect="1"/>
          </p:cNvPicPr>
          <p:nvPr/>
        </p:nvPicPr>
        <p:blipFill>
          <a:blip r:embed="rId5"/>
          <a:stretch>
            <a:fillRect/>
          </a:stretch>
        </p:blipFill>
        <p:spPr>
          <a:xfrm>
            <a:off x="2039668" y="4515293"/>
            <a:ext cx="1904237" cy="1552132"/>
          </a:xfrm>
          <a:prstGeom prst="rect">
            <a:avLst/>
          </a:prstGeom>
        </p:spPr>
      </p:pic>
    </p:spTree>
    <p:extLst>
      <p:ext uri="{BB962C8B-B14F-4D97-AF65-F5344CB8AC3E}">
        <p14:creationId xmlns:p14="http://schemas.microsoft.com/office/powerpoint/2010/main" val="5836821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9746" y="0"/>
            <a:ext cx="6728254" cy="9440716"/>
            <a:chOff x="129746" y="0"/>
            <a:chExt cx="6728254"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7 Science Homework – Half Term 4, Week 1</a:t>
              </a:r>
              <a:endParaRPr lang="en-GB" sz="2400" dirty="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29746" y="2967262"/>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ea typeface="+mn-lt"/>
                  <a:cs typeface="+mn-lt"/>
                </a:rPr>
                <a:t>Main Task (20</a:t>
              </a:r>
              <a:r>
                <a:rPr lang="en-GB" baseline="30000" dirty="0">
                  <a:ea typeface="+mn-lt"/>
                  <a:cs typeface="+mn-lt"/>
                </a:rPr>
                <a:t>th</a:t>
              </a:r>
              <a:r>
                <a:rPr lang="en-GB" dirty="0">
                  <a:ea typeface="+mn-lt"/>
                  <a:cs typeface="+mn-lt"/>
                </a:rPr>
                <a:t> February 2024):</a:t>
              </a:r>
            </a:p>
            <a:p>
              <a:pPr algn="ctr"/>
              <a:r>
                <a:rPr lang="en-GB" b="1" u="sng" dirty="0">
                  <a:ea typeface="+mn-lt"/>
                  <a:cs typeface="+mn-lt"/>
                </a:rPr>
                <a:t>Due: 27</a:t>
              </a:r>
              <a:r>
                <a:rPr lang="en-GB" b="1" u="sng" baseline="30000" dirty="0">
                  <a:ea typeface="+mn-lt"/>
                  <a:cs typeface="+mn-lt"/>
                </a:rPr>
                <a:t>th</a:t>
              </a:r>
              <a:r>
                <a:rPr lang="en-GB" b="1" u="sng" dirty="0">
                  <a:ea typeface="+mn-lt"/>
                  <a:cs typeface="+mn-lt"/>
                </a:rPr>
                <a:t> February 2024</a:t>
              </a:r>
            </a:p>
            <a:p>
              <a:endParaRPr lang="en-GB" dirty="0">
                <a:ea typeface="+mn-lt"/>
                <a:cs typeface="+mn-lt"/>
              </a:endParaRPr>
            </a:p>
            <a:p>
              <a:r>
                <a:rPr lang="en-GB" b="1" u="sng" dirty="0">
                  <a:ea typeface="+mn-lt"/>
                  <a:cs typeface="+mn-lt"/>
                </a:rPr>
                <a:t>Recap on Energy </a:t>
              </a:r>
            </a:p>
            <a:p>
              <a:endParaRPr lang="en-GB" b="1" u="sng" dirty="0">
                <a:ea typeface="+mn-lt"/>
                <a:cs typeface="+mn-lt"/>
              </a:endParaRPr>
            </a:p>
            <a:p>
              <a:r>
                <a:rPr lang="en-GB" dirty="0">
                  <a:ea typeface="+mn-lt"/>
                  <a:cs typeface="+mn-lt"/>
                </a:rPr>
                <a:t>3.1.1 to 3.1.4 - Energy Stores &amp; Pathways </a:t>
              </a:r>
            </a:p>
            <a:p>
              <a:r>
                <a:rPr lang="en-GB" dirty="0">
                  <a:ea typeface="+mn-lt"/>
                  <a:cs typeface="+mn-lt"/>
                </a:rPr>
                <a:t>to Wasted Energy</a:t>
              </a:r>
              <a:endParaRPr lang="en-GB" dirty="0"/>
            </a:p>
            <a:p>
              <a:endParaRPr lang="en-GB" dirty="0">
                <a:ea typeface="+mn-lt"/>
                <a:cs typeface="+mn-lt"/>
              </a:endParaRPr>
            </a:p>
            <a:p>
              <a:r>
                <a:rPr lang="en-GB" b="1" u="sng" dirty="0">
                  <a:ea typeface="+mn-lt"/>
                  <a:cs typeface="+mn-lt"/>
                </a:rPr>
                <a:t>Recap on Light and Space</a:t>
              </a:r>
            </a:p>
            <a:p>
              <a:endParaRPr lang="en-GB" b="1" u="sng" dirty="0">
                <a:ea typeface="+mn-lt"/>
                <a:cs typeface="+mn-lt"/>
              </a:endParaRPr>
            </a:p>
            <a:p>
              <a:r>
                <a:rPr lang="en-GB" dirty="0">
                  <a:ea typeface="+mn-lt"/>
                  <a:cs typeface="+mn-lt"/>
                </a:rPr>
                <a:t>3.6.1 to 3.6.4 - The Sun </a:t>
              </a:r>
            </a:p>
            <a:p>
              <a:r>
                <a:rPr lang="en-GB" dirty="0">
                  <a:ea typeface="+mn-lt"/>
                  <a:cs typeface="+mn-lt"/>
                </a:rPr>
                <a:t>To The Milky Way</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ea typeface="+mn-lt"/>
                  <a:cs typeface="+mn-lt"/>
                </a:rPr>
                <a:t>Extension Task – Complete Crosswords / Exam Style Questions inside Chemistry or Biology Extension Booklets, Mark Date Completed.  </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dirty="0"/>
                <a:t>Key words – Energy, Energy Store, Kinetic, Gravitational, Elastic, Efficiency, Wasted Energy, Thermal Energy, Sun, Planet, Satellite, Asteroid, Cosmos, Nebula </a:t>
              </a: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164550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normAutofit/>
            </a:bodyPr>
            <a:lstStyle/>
            <a:p>
              <a:pPr algn="ctr"/>
              <a:r>
                <a:rPr lang="en-GB" sz="1700" dirty="0">
                  <a:cs typeface="Calibri"/>
                </a:rPr>
                <a:t>Recap: </a:t>
              </a:r>
            </a:p>
            <a:p>
              <a:pPr algn="ctr"/>
              <a:endParaRPr lang="en-GB" sz="1700" dirty="0">
                <a:cs typeface="Calibri"/>
              </a:endParaRPr>
            </a:p>
            <a:p>
              <a:pPr algn="ctr"/>
              <a:r>
                <a:rPr lang="en-GB" sz="1700" dirty="0">
                  <a:cs typeface="Calibri"/>
                </a:rPr>
                <a:t>See Below</a:t>
              </a:r>
            </a:p>
          </p:txBody>
        </p:sp>
      </p:grpSp>
      <p:pic>
        <p:nvPicPr>
          <p:cNvPr id="4" name="Picture 2">
            <a:extLst>
              <a:ext uri="{FF2B5EF4-FFF2-40B4-BE49-F238E27FC236}">
                <a16:creationId xmlns:a16="http://schemas.microsoft.com/office/drawing/2014/main" id="{501FBF7A-D02F-A87C-5017-EF332C2CEC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16013" y="4132730"/>
            <a:ext cx="2466634" cy="24666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82993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5152" y="0"/>
            <a:ext cx="6732848" cy="9900984"/>
            <a:chOff x="125152" y="0"/>
            <a:chExt cx="6732848"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7 Young Enterprise, Homework – </a:t>
              </a:r>
              <a:r>
                <a:rPr lang="en-GB" sz="2400" b="1">
                  <a:ea typeface="+mn-lt"/>
                  <a:cs typeface="+mn-lt"/>
                </a:rPr>
                <a:t>Half Term 4, Week 1</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35924" y="2504621"/>
              <a:ext cx="6561438" cy="419506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200" u="sng" dirty="0">
                  <a:ea typeface="Calibri"/>
                  <a:cs typeface="Calibri"/>
                </a:rPr>
                <a:t>Main Task</a:t>
              </a:r>
            </a:p>
            <a:p>
              <a:pPr algn="ctr"/>
              <a:endParaRPr lang="en-GB" sz="2200" u="sng">
                <a:ea typeface="+mn-lt"/>
                <a:cs typeface="+mn-lt"/>
              </a:endParaRPr>
            </a:p>
            <a:p>
              <a:pPr algn="ctr"/>
              <a:r>
                <a:rPr lang="en-GB" sz="1600" dirty="0">
                  <a:ea typeface="+mn-lt"/>
                  <a:cs typeface="+mn-lt"/>
                </a:rPr>
                <a:t>Q1 Define the term ‘tactics’. (1 mark)</a:t>
              </a:r>
              <a:endParaRPr lang="en-GB" sz="1600" dirty="0">
                <a:ea typeface="Calibri"/>
                <a:cs typeface="Calibri"/>
              </a:endParaRPr>
            </a:p>
            <a:p>
              <a:pPr algn="ctr"/>
              <a:endParaRPr lang="en-GB" sz="1600" dirty="0">
                <a:ea typeface="Calibri"/>
                <a:cs typeface="Calibri"/>
              </a:endParaRPr>
            </a:p>
            <a:p>
              <a:pPr algn="ctr"/>
              <a:r>
                <a:rPr lang="en-GB" sz="1600" dirty="0">
                  <a:ea typeface="+mn-lt"/>
                  <a:cs typeface="+mn-lt"/>
                </a:rPr>
                <a:t>Q2 Define the term ‘strategy ‘ (1 mark)</a:t>
              </a:r>
              <a:endParaRPr lang="en-GB" sz="1600" dirty="0">
                <a:ea typeface="Calibri"/>
                <a:cs typeface="Calibri"/>
              </a:endParaRPr>
            </a:p>
            <a:p>
              <a:pPr algn="ctr"/>
              <a:endParaRPr lang="en-GB" sz="1600" dirty="0">
                <a:ea typeface="Calibri"/>
                <a:cs typeface="Calibri"/>
              </a:endParaRPr>
            </a:p>
            <a:p>
              <a:pPr algn="ctr"/>
              <a:r>
                <a:rPr lang="en-GB" sz="1600" dirty="0">
                  <a:ea typeface="+mn-lt"/>
                  <a:cs typeface="+mn-lt"/>
                </a:rPr>
                <a:t>Q3 What tactics do Amazon use to try and stay successful? Give 3 examples (3 marks)</a:t>
              </a:r>
              <a:endParaRPr lang="en-GB" sz="1600" dirty="0">
                <a:ea typeface="Calibri"/>
                <a:cs typeface="Calibri"/>
              </a:endParaRPr>
            </a:p>
            <a:p>
              <a:pPr algn="ctr"/>
              <a:endParaRPr lang="en-GB" sz="1600" dirty="0">
                <a:ea typeface="Calibri"/>
                <a:cs typeface="Calibri"/>
              </a:endParaRPr>
            </a:p>
            <a:p>
              <a:pPr algn="ctr"/>
              <a:r>
                <a:rPr lang="en-GB" sz="1600" dirty="0">
                  <a:ea typeface="+mn-lt"/>
                  <a:cs typeface="+mn-lt"/>
                </a:rPr>
                <a:t>Q4 What tactics do Coca-Cola use to try and stay successful? Give 3 examples (3 marks)</a:t>
              </a:r>
              <a:endParaRPr lang="en-GB" sz="1600" dirty="0">
                <a:ea typeface="Calibri"/>
                <a:cs typeface="Calibri"/>
              </a:endParaRPr>
            </a:p>
            <a:p>
              <a:pPr algn="ctr"/>
              <a:endParaRPr lang="en-GB" sz="1600" dirty="0">
                <a:ea typeface="Calibri"/>
                <a:cs typeface="Calibri"/>
              </a:endParaRPr>
            </a:p>
            <a:p>
              <a:pPr algn="ctr"/>
              <a:r>
                <a:rPr lang="en-GB" sz="1600" dirty="0">
                  <a:ea typeface="+mn-lt"/>
                  <a:cs typeface="+mn-lt"/>
                </a:rPr>
                <a:t>Q5 Explain why tactics and strategy are important in the business world. (5 marks)</a:t>
              </a:r>
              <a:endParaRPr lang="en-GB" sz="1600" dirty="0"/>
            </a:p>
            <a:p>
              <a:endParaRPr lang="en-GB" sz="1600">
                <a:ea typeface="Calibri" panose="020F0502020204030204"/>
                <a:cs typeface="Calibri"/>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this week?</a:t>
              </a:r>
            </a:p>
            <a:p>
              <a:pPr marL="342900" indent="-342900">
                <a:buFont typeface="+mj-lt"/>
                <a:buAutoNum type="arabicPeriod"/>
              </a:pPr>
              <a:r>
                <a:rPr lang="en-GB"/>
                <a:t>What have been the areas that have challenged you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dirty="0">
                  <a:ea typeface="+mn-lt"/>
                  <a:cs typeface="+mn-lt"/>
                </a:rPr>
                <a:t>Extension Task</a:t>
              </a:r>
            </a:p>
            <a:p>
              <a:pPr algn="ctr"/>
              <a:endParaRPr lang="en-GB" sz="1200" dirty="0">
                <a:ea typeface="Calibri"/>
                <a:cs typeface="Calibri"/>
              </a:endParaRPr>
            </a:p>
            <a:p>
              <a:pPr algn="ctr"/>
              <a:r>
                <a:rPr lang="en-GB" sz="1200" dirty="0">
                  <a:ea typeface="+mn-lt"/>
                  <a:cs typeface="+mn-lt"/>
                </a:rPr>
                <a:t>Give examples of businesses using tactics and strategy that went wrong. What happened? (6 marks)</a:t>
              </a:r>
              <a:endParaRPr lang="en-GB" sz="1200" dirty="0"/>
            </a:p>
          </p:txBody>
        </p:sp>
        <p:sp>
          <p:nvSpPr>
            <p:cNvPr id="7" name="Rectangle 6">
              <a:extLst>
                <a:ext uri="{FF2B5EF4-FFF2-40B4-BE49-F238E27FC236}">
                  <a16:creationId xmlns:a16="http://schemas.microsoft.com/office/drawing/2014/main" id="{D3695D3E-C125-EF5F-32F6-B7E32E204520}"/>
                </a:ext>
              </a:extLst>
            </p:cNvPr>
            <p:cNvSpPr/>
            <p:nvPr/>
          </p:nvSpPr>
          <p:spPr>
            <a:xfrm>
              <a:off x="125152" y="6878921"/>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000" dirty="0"/>
                <a:t>Key words: Tactics, Strategy</a:t>
              </a:r>
              <a:endParaRPr lang="en-GB" sz="2000" dirty="0">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45020" y="1275447"/>
              <a:ext cx="6561438"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a:latin typeface="Calibri"/>
                  <a:cs typeface="Arial"/>
                </a:rPr>
                <a:t>Recap: Define the following terms:</a:t>
              </a:r>
            </a:p>
            <a:p>
              <a:pPr algn="ctr"/>
              <a:endParaRPr lang="en-GB" sz="2400">
                <a:latin typeface="Calibri"/>
                <a:cs typeface="Calibri"/>
              </a:endParaRPr>
            </a:p>
            <a:p>
              <a:pPr algn="ctr"/>
              <a:r>
                <a:rPr lang="en-GB" sz="2400">
                  <a:latin typeface="Calibri"/>
                  <a:ea typeface="Calibri"/>
                  <a:cs typeface="Calibri"/>
                </a:rPr>
                <a:t>Aims and Objectives</a:t>
              </a:r>
              <a:endParaRPr lang="en-GB" sz="2400" dirty="0">
                <a:latin typeface="Calibri"/>
                <a:ea typeface="Calibri"/>
                <a:cs typeface="Calibri"/>
              </a:endParaRPr>
            </a:p>
          </p:txBody>
        </p:sp>
      </p:grpSp>
    </p:spTree>
    <p:extLst>
      <p:ext uri="{BB962C8B-B14F-4D97-AF65-F5344CB8AC3E}">
        <p14:creationId xmlns:p14="http://schemas.microsoft.com/office/powerpoint/2010/main" val="3271323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D04B129-F6FF-BC39-152F-B9FE6D710311}"/>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a:stretch>
            <a:fillRect/>
          </a:stretch>
        </p:blipFill>
        <p:spPr bwMode="auto">
          <a:xfrm>
            <a:off x="877449" y="396580"/>
            <a:ext cx="5103099" cy="476888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A8E3E77D-B077-A654-F534-EF5EBAEBDFC0}"/>
              </a:ext>
            </a:extLst>
          </p:cNvPr>
          <p:cNvSpPr/>
          <p:nvPr/>
        </p:nvSpPr>
        <p:spPr>
          <a:xfrm>
            <a:off x="161340" y="5631382"/>
            <a:ext cx="6535321" cy="3878039"/>
          </a:xfrm>
          <a:prstGeom prst="rect">
            <a:avLst/>
          </a:prstGeom>
        </p:spPr>
        <p:style>
          <a:lnRef idx="2">
            <a:schemeClr val="dk1"/>
          </a:lnRef>
          <a:fillRef idx="1">
            <a:schemeClr val="lt1"/>
          </a:fillRef>
          <a:effectRef idx="0">
            <a:schemeClr val="dk1"/>
          </a:effectRef>
          <a:fontRef idx="minor">
            <a:schemeClr val="dk1"/>
          </a:fontRef>
        </p:style>
        <p:txBody>
          <a:bodyPr lIns="91441" tIns="45720" rIns="91441" bIns="45720" rtlCol="0" anchor="ctr"/>
          <a:lstStyle/>
          <a:p>
            <a:pPr algn="ctr"/>
            <a:r>
              <a:rPr lang="en-GB" sz="8800" b="1">
                <a:cs typeface="Calibri"/>
              </a:rPr>
              <a:t>Week 2  Homework</a:t>
            </a:r>
          </a:p>
        </p:txBody>
      </p:sp>
    </p:spTree>
    <p:extLst>
      <p:ext uri="{BB962C8B-B14F-4D97-AF65-F5344CB8AC3E}">
        <p14:creationId xmlns:p14="http://schemas.microsoft.com/office/powerpoint/2010/main" val="37250583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Week 2 Homework Due Dates</a:t>
            </a:r>
            <a:endParaRPr lang="en-GB" sz="2750" b="1"/>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3" name="Table 2">
            <a:extLst>
              <a:ext uri="{FF2B5EF4-FFF2-40B4-BE49-F238E27FC236}">
                <a16:creationId xmlns:a16="http://schemas.microsoft.com/office/drawing/2014/main" id="{C32164EC-FDA2-1F95-455D-799E0399AAC2}"/>
              </a:ext>
            </a:extLst>
          </p:cNvPr>
          <p:cNvGraphicFramePr>
            <a:graphicFrameLocks noGrp="1"/>
          </p:cNvGraphicFramePr>
          <p:nvPr/>
        </p:nvGraphicFramePr>
        <p:xfrm>
          <a:off x="145019" y="1391478"/>
          <a:ext cx="6561438" cy="7792284"/>
        </p:xfrm>
        <a:graphic>
          <a:graphicData uri="http://schemas.openxmlformats.org/drawingml/2006/table">
            <a:tbl>
              <a:tblPr firstRow="1" bandRow="1">
                <a:tableStyleId>{5940675A-B579-460E-94D1-54222C63F5DA}</a:tableStyleId>
              </a:tblPr>
              <a:tblGrid>
                <a:gridCol w="2187146">
                  <a:extLst>
                    <a:ext uri="{9D8B030D-6E8A-4147-A177-3AD203B41FA5}">
                      <a16:colId xmlns:a16="http://schemas.microsoft.com/office/drawing/2014/main" val="3977397868"/>
                    </a:ext>
                  </a:extLst>
                </a:gridCol>
                <a:gridCol w="2187146">
                  <a:extLst>
                    <a:ext uri="{9D8B030D-6E8A-4147-A177-3AD203B41FA5}">
                      <a16:colId xmlns:a16="http://schemas.microsoft.com/office/drawing/2014/main" val="4218396319"/>
                    </a:ext>
                  </a:extLst>
                </a:gridCol>
                <a:gridCol w="2187146">
                  <a:extLst>
                    <a:ext uri="{9D8B030D-6E8A-4147-A177-3AD203B41FA5}">
                      <a16:colId xmlns:a16="http://schemas.microsoft.com/office/drawing/2014/main" val="2771430138"/>
                    </a:ext>
                  </a:extLst>
                </a:gridCol>
              </a:tblGrid>
              <a:tr h="649357">
                <a:tc>
                  <a:txBody>
                    <a:bodyPr/>
                    <a:lstStyle/>
                    <a:p>
                      <a:pPr algn="l"/>
                      <a:r>
                        <a:rPr lang="en-GB" sz="1800" b="1"/>
                        <a:t>Subject</a:t>
                      </a:r>
                    </a:p>
                  </a:txBody>
                  <a:tcPr anchor="ctr"/>
                </a:tc>
                <a:tc>
                  <a:txBody>
                    <a:bodyPr/>
                    <a:lstStyle/>
                    <a:p>
                      <a:pPr algn="l"/>
                      <a:r>
                        <a:rPr lang="en-GB" sz="1800" b="1"/>
                        <a:t>Day Due</a:t>
                      </a:r>
                    </a:p>
                  </a:txBody>
                  <a:tcPr anchor="ctr"/>
                </a:tc>
                <a:tc>
                  <a:txBody>
                    <a:bodyPr/>
                    <a:lstStyle/>
                    <a:p>
                      <a:pPr algn="l"/>
                      <a:r>
                        <a:rPr lang="en-GB" sz="1800" b="1"/>
                        <a:t>Date Due</a:t>
                      </a:r>
                    </a:p>
                  </a:txBody>
                  <a:tcPr anchor="ctr"/>
                </a:tc>
                <a:extLst>
                  <a:ext uri="{0D108BD9-81ED-4DB2-BD59-A6C34878D82A}">
                    <a16:rowId xmlns:a16="http://schemas.microsoft.com/office/drawing/2014/main" val="2946869335"/>
                  </a:ext>
                </a:extLst>
              </a:tr>
              <a:tr h="649357">
                <a:tc>
                  <a:txBody>
                    <a:bodyPr/>
                    <a:lstStyle/>
                    <a:p>
                      <a:pPr algn="l"/>
                      <a:r>
                        <a:rPr lang="en-GB" sz="1800" b="1"/>
                        <a:t>Academic PE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36108134"/>
                  </a:ext>
                </a:extLst>
              </a:tr>
              <a:tr h="649357">
                <a:tc>
                  <a:txBody>
                    <a:bodyPr/>
                    <a:lstStyle/>
                    <a:p>
                      <a:pPr algn="l"/>
                      <a:r>
                        <a:rPr lang="en-GB" sz="1800" b="1"/>
                        <a:t>Art</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998682790"/>
                  </a:ext>
                </a:extLst>
              </a:tr>
              <a:tr h="649357">
                <a:tc>
                  <a:txBody>
                    <a:bodyPr/>
                    <a:lstStyle/>
                    <a:p>
                      <a:pPr algn="l"/>
                      <a:r>
                        <a:rPr lang="en-GB" sz="1800" b="1"/>
                        <a:t>English</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950583760"/>
                  </a:ext>
                </a:extLst>
              </a:tr>
              <a:tr h="649357">
                <a:tc>
                  <a:txBody>
                    <a:bodyPr/>
                    <a:lstStyle/>
                    <a:p>
                      <a:pPr algn="l"/>
                      <a:r>
                        <a:rPr lang="en-GB" sz="1800" b="1"/>
                        <a:t>Geography</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444706168"/>
                  </a:ext>
                </a:extLst>
              </a:tr>
              <a:tr h="649357">
                <a:tc>
                  <a:txBody>
                    <a:bodyPr/>
                    <a:lstStyle/>
                    <a:p>
                      <a:pPr algn="l"/>
                      <a:r>
                        <a:rPr lang="en-GB" sz="1800" b="1"/>
                        <a:t>History</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305587259"/>
                  </a:ext>
                </a:extLst>
              </a:tr>
              <a:tr h="649357">
                <a:tc>
                  <a:txBody>
                    <a:bodyPr/>
                    <a:lstStyle/>
                    <a:p>
                      <a:pPr algn="l"/>
                      <a:r>
                        <a:rPr lang="en-GB" sz="1800" b="1"/>
                        <a:t>Languages</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05987368"/>
                  </a:ext>
                </a:extLst>
              </a:tr>
              <a:tr h="649357">
                <a:tc>
                  <a:txBody>
                    <a:bodyPr/>
                    <a:lstStyle/>
                    <a:p>
                      <a:pPr algn="l"/>
                      <a:r>
                        <a:rPr lang="en-GB" sz="1800" b="1"/>
                        <a:t>Maths</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591606519"/>
                  </a:ext>
                </a:extLst>
              </a:tr>
              <a:tr h="649357">
                <a:tc>
                  <a:txBody>
                    <a:bodyPr/>
                    <a:lstStyle/>
                    <a:p>
                      <a:pPr algn="l"/>
                      <a:r>
                        <a:rPr lang="en-GB" sz="1800" b="1"/>
                        <a:t>Music</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373970974"/>
                  </a:ext>
                </a:extLst>
              </a:tr>
              <a:tr h="649357">
                <a:tc>
                  <a:txBody>
                    <a:bodyPr/>
                    <a:lstStyle/>
                    <a:p>
                      <a:pPr algn="l"/>
                      <a:r>
                        <a:rPr lang="en-GB" sz="1800" b="1"/>
                        <a:t>RE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868347252"/>
                  </a:ext>
                </a:extLst>
              </a:tr>
              <a:tr h="649357">
                <a:tc>
                  <a:txBody>
                    <a:bodyPr/>
                    <a:lstStyle/>
                    <a:p>
                      <a:pPr algn="l"/>
                      <a:r>
                        <a:rPr lang="en-GB" sz="1800" b="1"/>
                        <a:t>Science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4066290185"/>
                  </a:ext>
                </a:extLst>
              </a:tr>
              <a:tr h="649357">
                <a:tc>
                  <a:txBody>
                    <a:bodyPr/>
                    <a:lstStyle/>
                    <a:p>
                      <a:pPr algn="l"/>
                      <a:r>
                        <a:rPr lang="en-GB" sz="1800" b="1"/>
                        <a:t>Young Enterprise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867700993"/>
                  </a:ext>
                </a:extLst>
              </a:tr>
            </a:tbl>
          </a:graphicData>
        </a:graphic>
      </p:graphicFrame>
    </p:spTree>
    <p:extLst>
      <p:ext uri="{BB962C8B-B14F-4D97-AF65-F5344CB8AC3E}">
        <p14:creationId xmlns:p14="http://schemas.microsoft.com/office/powerpoint/2010/main" val="114336946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40743" y="66048"/>
            <a:ext cx="6640191" cy="9396555"/>
            <a:chOff x="217809" y="0"/>
            <a:chExt cx="6640191" cy="9396555"/>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DA2A138E-5BA6-3D9F-0372-EFB31043A970}"/>
                </a:ext>
              </a:extLst>
            </p:cNvPr>
            <p:cNvSpPr/>
            <p:nvPr/>
          </p:nvSpPr>
          <p:spPr>
            <a:xfrm>
              <a:off x="222086" y="2522590"/>
              <a:ext cx="4737476" cy="3638766"/>
            </a:xfrm>
            <a:prstGeom prst="rect">
              <a:avLst/>
            </a:prstGeom>
            <a:noFill/>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600" dirty="0">
                  <a:latin typeface="Cavolini"/>
                  <a:ea typeface="+mn-lt"/>
                  <a:cs typeface="+mn-lt"/>
                </a:rPr>
                <a:t>Main Task:</a:t>
              </a:r>
              <a:endParaRPr lang="en-US" sz="1600" dirty="0">
                <a:latin typeface="Cavolini"/>
                <a:cs typeface="Calibri"/>
              </a:endParaRPr>
            </a:p>
            <a:p>
              <a:endParaRPr lang="en-GB" sz="1600">
                <a:latin typeface="Cavolini"/>
                <a:ea typeface="+mn-lt"/>
                <a:cs typeface="+mn-lt"/>
              </a:endParaRPr>
            </a:p>
            <a:p>
              <a:r>
                <a:rPr lang="en-GB" sz="1600" dirty="0">
                  <a:latin typeface="Cavolini"/>
                  <a:ea typeface="+mn-lt"/>
                  <a:cs typeface="+mn-lt"/>
                </a:rPr>
                <a:t>Complete a drawing of </a:t>
              </a:r>
              <a:endParaRPr lang="en-GB" dirty="0"/>
            </a:p>
            <a:p>
              <a:r>
                <a:rPr lang="en-GB" sz="1600" dirty="0">
                  <a:latin typeface="Cavolini"/>
                  <a:ea typeface="Calibri"/>
                  <a:cs typeface="Calibri"/>
                </a:rPr>
                <a:t>A cup and saucer</a:t>
              </a:r>
            </a:p>
            <a:p>
              <a:endParaRPr lang="en-GB" sz="1400">
                <a:ea typeface="Calibri"/>
                <a:cs typeface="Calibri"/>
              </a:endParaRPr>
            </a:p>
          </p:txBody>
        </p:sp>
        <p:sp>
          <p:nvSpPr>
            <p:cNvPr id="6" name="Rectangle 5">
              <a:extLst>
                <a:ext uri="{FF2B5EF4-FFF2-40B4-BE49-F238E27FC236}">
                  <a16:creationId xmlns:a16="http://schemas.microsoft.com/office/drawing/2014/main" id="{DF0E3584-0027-D8A9-A77F-4EBF3FFCD676}"/>
                </a:ext>
              </a:extLst>
            </p:cNvPr>
            <p:cNvSpPr/>
            <p:nvPr/>
          </p:nvSpPr>
          <p:spPr>
            <a:xfrm>
              <a:off x="229946" y="8374803"/>
              <a:ext cx="6550898" cy="102175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400"/>
                <a:t>What have been your strengths in this week?</a:t>
              </a:r>
              <a:endParaRPr lang="en-GB" sz="1400">
                <a:cs typeface="Calibri"/>
              </a:endParaRPr>
            </a:p>
            <a:p>
              <a:pPr marL="342900" indent="-342900">
                <a:buFont typeface="+mj-lt"/>
                <a:buAutoNum type="arabicPeriod"/>
              </a:pPr>
              <a:r>
                <a:rPr lang="en-GB" sz="1400"/>
                <a:t>What have been the areas that have challenged you in Photography this week?</a:t>
              </a:r>
              <a:endParaRPr lang="en-GB" sz="1400">
                <a:cs typeface="Calibri"/>
              </a:endParaRPr>
            </a:p>
            <a:p>
              <a:pPr marL="342900" indent="-342900">
                <a:buFont typeface="+mj-lt"/>
                <a:buAutoNum type="arabicPeriod"/>
              </a:pPr>
              <a:r>
                <a:rPr lang="en-GB" sz="1400"/>
                <a:t>How could you improve next week?</a:t>
              </a:r>
              <a:endParaRPr lang="en-GB" sz="1400">
                <a:cs typeface="Calibri"/>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223006" y="6827491"/>
              <a:ext cx="6384793" cy="1300478"/>
            </a:xfrm>
            <a:prstGeom prst="rect">
              <a:avLst/>
            </a:prstGeom>
            <a:ln w="57150">
              <a:solidFill>
                <a:srgbClr val="00B050"/>
              </a:solidFill>
            </a:ln>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endParaRPr lang="en-GB">
                <a:ea typeface="+mn-lt"/>
                <a:cs typeface="+mn-lt"/>
              </a:endParaRPr>
            </a:p>
            <a:p>
              <a:pPr algn="ctr"/>
              <a:endParaRPr lang="en-GB" sz="1400">
                <a:ea typeface="+mn-lt"/>
                <a:cs typeface="+mn-lt"/>
              </a:endParaRPr>
            </a:p>
            <a:p>
              <a:pPr algn="ctr"/>
              <a:r>
                <a:rPr lang="en-GB" sz="1400">
                  <a:ea typeface="+mn-lt"/>
                  <a:cs typeface="+mn-lt"/>
                </a:rPr>
                <a:t>Extension Task – </a:t>
              </a:r>
              <a:endParaRPr lang="en-GB" sz="1400">
                <a:cs typeface="Calibri"/>
              </a:endParaRPr>
            </a:p>
            <a:p>
              <a:pPr algn="ctr"/>
              <a:r>
                <a:rPr lang="en-GB" sz="1400">
                  <a:ea typeface="+mn-lt"/>
                  <a:cs typeface="+mn-lt"/>
                </a:rPr>
                <a:t>Find a piece of artwork which your admire or like a bit and write a paragraph about it – Use the descriptive words on the last </a:t>
              </a:r>
              <a:r>
                <a:rPr lang="en-GB" sz="1400" err="1">
                  <a:ea typeface="+mn-lt"/>
                  <a:cs typeface="+mn-lt"/>
                </a:rPr>
                <a:t>lage</a:t>
              </a:r>
              <a:r>
                <a:rPr lang="en-GB" sz="1400">
                  <a:ea typeface="+mn-lt"/>
                  <a:cs typeface="+mn-lt"/>
                </a:rPr>
                <a:t> of Art to help you.</a:t>
              </a:r>
            </a:p>
            <a:p>
              <a:pPr algn="ctr"/>
              <a:endParaRPr lang="en-GB" sz="1400">
                <a:ea typeface="+mn-lt"/>
                <a:cs typeface="+mn-lt"/>
              </a:endParaRPr>
            </a:p>
            <a:p>
              <a:pPr algn="ctr"/>
              <a:endParaRPr lang="en-GB" sz="1400">
                <a:ea typeface="+mn-lt"/>
                <a:cs typeface="+mn-lt"/>
              </a:endParaRPr>
            </a:p>
            <a:p>
              <a:pPr algn="ctr"/>
              <a:endParaRPr lang="en-GB" sz="1400">
                <a:ea typeface="+mn-lt"/>
                <a:cs typeface="+mn-lt"/>
              </a:endParaRPr>
            </a:p>
            <a:p>
              <a:pPr algn="ctr"/>
              <a:endParaRPr lang="en-GB" sz="1400">
                <a:ea typeface="+mn-lt"/>
                <a:cs typeface="+mn-lt"/>
              </a:endParaRPr>
            </a:p>
          </p:txBody>
        </p:sp>
        <p:sp>
          <p:nvSpPr>
            <p:cNvPr id="7" name="Rectangle 6">
              <a:extLst>
                <a:ext uri="{FF2B5EF4-FFF2-40B4-BE49-F238E27FC236}">
                  <a16:creationId xmlns:a16="http://schemas.microsoft.com/office/drawing/2014/main" id="{D3695D3E-C125-EF5F-32F6-B7E32E204520}"/>
                </a:ext>
              </a:extLst>
            </p:cNvPr>
            <p:cNvSpPr/>
            <p:nvPr/>
          </p:nvSpPr>
          <p:spPr>
            <a:xfrm>
              <a:off x="219182" y="6297555"/>
              <a:ext cx="6468791" cy="38071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t>Key words – Primary, Secondary,, tonal, shading, value</a:t>
              </a:r>
              <a:endParaRPr lang="en-GB" sz="1400">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217809" y="1194976"/>
              <a:ext cx="6462366" cy="122808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cs typeface="Calibri"/>
                </a:rPr>
                <a:t>Recap task:</a:t>
              </a:r>
            </a:p>
            <a:p>
              <a:pPr algn="ctr"/>
              <a:endParaRPr lang="en-GB" sz="1400">
                <a:cs typeface="Calibri"/>
              </a:endParaRPr>
            </a:p>
            <a:p>
              <a:pPr algn="ctr"/>
              <a:r>
                <a:rPr lang="en-GB" sz="1400">
                  <a:ea typeface="Calibri"/>
                  <a:cs typeface="Calibri"/>
                </a:rPr>
                <a:t>Before each homework task practice your tones with your </a:t>
              </a:r>
            </a:p>
            <a:p>
              <a:pPr algn="ctr"/>
              <a:r>
                <a:rPr lang="en-GB" sz="1400">
                  <a:ea typeface="Calibri"/>
                  <a:cs typeface="Calibri"/>
                </a:rPr>
                <a:t>2b pencil or your coloured crayons.</a:t>
              </a:r>
            </a:p>
          </p:txBody>
        </p:sp>
      </p:grpSp>
      <p:sp>
        <p:nvSpPr>
          <p:cNvPr id="10" name="Rectangle 9">
            <a:extLst>
              <a:ext uri="{FF2B5EF4-FFF2-40B4-BE49-F238E27FC236}">
                <a16:creationId xmlns:a16="http://schemas.microsoft.com/office/drawing/2014/main" id="{A9443985-4FFD-B2F3-E4BB-66B772AABB10}"/>
              </a:ext>
            </a:extLst>
          </p:cNvPr>
          <p:cNvSpPr/>
          <p:nvPr/>
        </p:nvSpPr>
        <p:spPr>
          <a:xfrm>
            <a:off x="145202" y="65467"/>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7 Art Homework – Half Term 4, </a:t>
            </a:r>
            <a:r>
              <a:rPr lang="en-GB" sz="2400" b="1">
                <a:ea typeface="+mn-lt"/>
                <a:cs typeface="+mn-lt"/>
              </a:rPr>
              <a:t>Week 2</a:t>
            </a:r>
            <a:endParaRPr lang="en-GB" sz="2400">
              <a:ea typeface="+mn-lt"/>
              <a:cs typeface="+mn-lt"/>
            </a:endParaRPr>
          </a:p>
        </p:txBody>
      </p:sp>
      <p:pic>
        <p:nvPicPr>
          <p:cNvPr id="2" name="Picture 1" descr="Dibujos De Tazas Con Girasoles">
            <a:extLst>
              <a:ext uri="{FF2B5EF4-FFF2-40B4-BE49-F238E27FC236}">
                <a16:creationId xmlns:a16="http://schemas.microsoft.com/office/drawing/2014/main" id="{DDB5A3D0-4A98-F660-E74F-583BD71C735F}"/>
              </a:ext>
            </a:extLst>
          </p:cNvPr>
          <p:cNvPicPr>
            <a:picLocks noChangeAspect="1"/>
          </p:cNvPicPr>
          <p:nvPr/>
        </p:nvPicPr>
        <p:blipFill>
          <a:blip r:embed="rId3"/>
          <a:stretch>
            <a:fillRect/>
          </a:stretch>
        </p:blipFill>
        <p:spPr>
          <a:xfrm>
            <a:off x="3844636" y="2669119"/>
            <a:ext cx="2743199" cy="2034152"/>
          </a:xfrm>
          <a:prstGeom prst="rect">
            <a:avLst/>
          </a:prstGeom>
        </p:spPr>
      </p:pic>
    </p:spTree>
    <p:extLst>
      <p:ext uri="{BB962C8B-B14F-4D97-AF65-F5344CB8AC3E}">
        <p14:creationId xmlns:p14="http://schemas.microsoft.com/office/powerpoint/2010/main" val="20343495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Dibujos De Tazas Con Girasoles">
            <a:extLst>
              <a:ext uri="{FF2B5EF4-FFF2-40B4-BE49-F238E27FC236}">
                <a16:creationId xmlns:a16="http://schemas.microsoft.com/office/drawing/2014/main" id="{E4BCE9F5-10D2-0E69-C7B0-069B0D63DF55}"/>
              </a:ext>
            </a:extLst>
          </p:cNvPr>
          <p:cNvPicPr>
            <a:picLocks noChangeAspect="1"/>
          </p:cNvPicPr>
          <p:nvPr/>
        </p:nvPicPr>
        <p:blipFill>
          <a:blip r:embed="rId2"/>
          <a:stretch>
            <a:fillRect/>
          </a:stretch>
        </p:blipFill>
        <p:spPr>
          <a:xfrm>
            <a:off x="184519" y="-366174"/>
            <a:ext cx="6509744" cy="4885804"/>
          </a:xfrm>
          <a:prstGeom prst="rect">
            <a:avLst/>
          </a:prstGeom>
        </p:spPr>
      </p:pic>
    </p:spTree>
    <p:extLst>
      <p:ext uri="{BB962C8B-B14F-4D97-AF65-F5344CB8AC3E}">
        <p14:creationId xmlns:p14="http://schemas.microsoft.com/office/powerpoint/2010/main" val="18224148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Map&#10;&#10;Description automatically generated">
            <a:extLst>
              <a:ext uri="{FF2B5EF4-FFF2-40B4-BE49-F238E27FC236}">
                <a16:creationId xmlns:a16="http://schemas.microsoft.com/office/drawing/2014/main" id="{14B773BA-B73A-6356-CFB8-F653DDFE2463}"/>
              </a:ext>
            </a:extLst>
          </p:cNvPr>
          <p:cNvPicPr>
            <a:picLocks noChangeAspect="1"/>
          </p:cNvPicPr>
          <p:nvPr/>
        </p:nvPicPr>
        <p:blipFill>
          <a:blip r:embed="rId2"/>
          <a:stretch>
            <a:fillRect/>
          </a:stretch>
        </p:blipFill>
        <p:spPr>
          <a:xfrm>
            <a:off x="111578" y="142232"/>
            <a:ext cx="6743700" cy="9240536"/>
          </a:xfrm>
          <a:prstGeom prst="rect">
            <a:avLst/>
          </a:prstGeom>
        </p:spPr>
      </p:pic>
      <p:sp>
        <p:nvSpPr>
          <p:cNvPr id="4" name="TextBox 3">
            <a:extLst>
              <a:ext uri="{FF2B5EF4-FFF2-40B4-BE49-F238E27FC236}">
                <a16:creationId xmlns:a16="http://schemas.microsoft.com/office/drawing/2014/main" id="{E38717D4-573A-F171-F887-B33C8FBC7E67}"/>
              </a:ext>
            </a:extLst>
          </p:cNvPr>
          <p:cNvSpPr txBox="1"/>
          <p:nvPr/>
        </p:nvSpPr>
        <p:spPr>
          <a:xfrm>
            <a:off x="2386693" y="9609363"/>
            <a:ext cx="4474028"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a:ea typeface="Calibri"/>
                <a:cs typeface="Calibri"/>
              </a:rPr>
              <a:t>For internal use in school only - Copyright for the keywords list to the Arty Teacher</a:t>
            </a:r>
            <a:endParaRPr lang="en-US" sz="1000"/>
          </a:p>
        </p:txBody>
      </p:sp>
    </p:spTree>
    <p:extLst>
      <p:ext uri="{BB962C8B-B14F-4D97-AF65-F5344CB8AC3E}">
        <p14:creationId xmlns:p14="http://schemas.microsoft.com/office/powerpoint/2010/main" val="259836956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9746" y="0"/>
            <a:ext cx="6728254" cy="9440716"/>
            <a:chOff x="129746" y="0"/>
            <a:chExt cx="6728254"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29746"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7 English Homework</a:t>
              </a:r>
            </a:p>
            <a:p>
              <a:pPr algn="ctr"/>
              <a:r>
                <a:rPr lang="en-GB" sz="2400" b="1">
                  <a:ea typeface="+mn-lt"/>
                  <a:cs typeface="+mn-lt"/>
                </a:rPr>
                <a:t>Half Term 4, Week 2</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5617267"/>
              <a:ext cx="6561438" cy="132609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600">
                  <a:ea typeface="+mn-lt"/>
                  <a:cs typeface="+mn-lt"/>
                </a:rPr>
                <a:t>Read at least four times per week for at least twenty minutes each time. Use your planner to record what you have read and for how long you have read. Have a parent or guardian sign your planner to confirm that you have completed your reading.</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719930"/>
              <a:ext cx="6561438" cy="72078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sz="1400"/>
                <a:t>What have been your strengths in (insert subject) this week?</a:t>
              </a:r>
            </a:p>
            <a:p>
              <a:pPr marL="342900" indent="-342900">
                <a:buFont typeface="+mj-lt"/>
                <a:buAutoNum type="arabicPeriod"/>
              </a:pPr>
              <a:r>
                <a:rPr lang="en-GB" sz="1400"/>
                <a:t>What have been the areas that have challenged you in (insert topic) this week?</a:t>
              </a:r>
            </a:p>
            <a:p>
              <a:pPr marL="342900" indent="-342900">
                <a:buFont typeface="+mj-lt"/>
                <a:buAutoNum type="arabicPeriod"/>
              </a:pPr>
              <a:r>
                <a:rPr lang="en-GB" sz="1400"/>
                <a:t>How could you improve next week?</a:t>
              </a: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97843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ea typeface="+mn-lt"/>
                  <a:cs typeface="+mn-lt"/>
                </a:rPr>
                <a:t>Extension Task – Share ideas about what books to read with friends and family. Can you tell them why your book is effective? Can you ask them what’s effective about the book they recommend?  Step out of your comfort zone; find new authors and titles. Talk to friends, family and teachers about what they think is a good read. </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t>Key words – pleasure, effectiveness, success, comfort, relaxation, growth, vocabulary, understanding, enjoyment, interest, passion, </a:t>
              </a:r>
              <a:endParaRPr lang="en-GB" sz="1400">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29746" y="1161147"/>
              <a:ext cx="6561438" cy="445611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400"/>
                <a:t>This is taken from the following Department for Education report:</a:t>
              </a:r>
            </a:p>
            <a:p>
              <a:endParaRPr lang="en-GB" sz="1400"/>
            </a:p>
            <a:p>
              <a:r>
                <a:rPr lang="en-GB" sz="1400"/>
                <a:t>Research Evidence on Reading for Pleasure. Report conducted by the government's Education Standards research team. For the full report, please access </a:t>
              </a:r>
              <a:r>
                <a:rPr lang="en-GB" sz="900">
                  <a:hlinkClick r:id="rId3"/>
                </a:rPr>
                <a:t>https://assets.publishing.service.gov.uk/government/uploads/system/uploads/attachment_data/file/284286/reading_for_pleasure.pdf</a:t>
              </a:r>
              <a:r>
                <a:rPr lang="en-GB" sz="900"/>
                <a:t> </a:t>
              </a:r>
              <a:endParaRPr lang="en-GB" sz="2400"/>
            </a:p>
            <a:p>
              <a:endParaRPr lang="en-GB" sz="1400"/>
            </a:p>
            <a:p>
              <a:r>
                <a:rPr lang="en-GB" sz="1400"/>
                <a:t>‘Strategies to improve independent reading </a:t>
              </a:r>
            </a:p>
            <a:p>
              <a:r>
                <a:rPr lang="en-GB" sz="1400"/>
                <a:t>• Having access to resources and having books of their own has an impact on children’s attainment. There is a positive relationship between the estimated number of books in the home and attainment. Children who have books of their own enjoy reading more and read more frequently</a:t>
              </a:r>
            </a:p>
            <a:p>
              <a:r>
                <a:rPr lang="en-GB" sz="1400"/>
                <a:t>• An important factor in developing reading for pleasure is choice; choice and interest are highly related </a:t>
              </a:r>
            </a:p>
            <a:p>
              <a:r>
                <a:rPr lang="en-GB" sz="1400"/>
                <a:t>• Literacy-targeted rewards, such as books or book vouchers have been found to be more effective in developing reading motivation than rewards that are unrelated to the activity </a:t>
              </a:r>
            </a:p>
            <a:p>
              <a:r>
                <a:rPr lang="en-GB" sz="1400"/>
                <a:t>• Parents and the home environment are essential to the early teaching of reading and fostering a love of reading; children are more likely to continue to be readers in homes where books and reading are valued.</a:t>
              </a:r>
            </a:p>
            <a:p>
              <a:r>
                <a:rPr lang="en-GB" sz="1400"/>
                <a:t>• Reading for pleasure is strongly influenced by relationships between teachers and children, and children and families.’</a:t>
              </a:r>
              <a:endParaRPr lang="en-GB" sz="1400">
                <a:cs typeface="Calibri"/>
              </a:endParaRPr>
            </a:p>
          </p:txBody>
        </p:sp>
      </p:grpSp>
    </p:spTree>
    <p:extLst>
      <p:ext uri="{BB962C8B-B14F-4D97-AF65-F5344CB8AC3E}">
        <p14:creationId xmlns:p14="http://schemas.microsoft.com/office/powerpoint/2010/main" val="21230683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7">
            <a:extLst>
              <a:ext uri="{FF2B5EF4-FFF2-40B4-BE49-F238E27FC236}">
                <a16:creationId xmlns:a16="http://schemas.microsoft.com/office/drawing/2014/main" id="{E5949C42-1322-5C7D-6D81-799F61534749}"/>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grpSp>
        <p:nvGrpSpPr>
          <p:cNvPr id="6" name="Group 5">
            <a:extLst>
              <a:ext uri="{FF2B5EF4-FFF2-40B4-BE49-F238E27FC236}">
                <a16:creationId xmlns:a16="http://schemas.microsoft.com/office/drawing/2014/main" id="{3AD2E897-0A7A-50C8-F57E-5D5E84D44756}"/>
              </a:ext>
            </a:extLst>
          </p:cNvPr>
          <p:cNvGrpSpPr/>
          <p:nvPr/>
        </p:nvGrpSpPr>
        <p:grpSpPr>
          <a:xfrm>
            <a:off x="185095" y="164532"/>
            <a:ext cx="6638336" cy="8905373"/>
            <a:chOff x="3817267" y="0"/>
            <a:chExt cx="6722888" cy="9440716"/>
          </a:xfrm>
        </p:grpSpPr>
        <p:pic>
          <p:nvPicPr>
            <p:cNvPr id="8" name="Picture 7">
              <a:extLst>
                <a:ext uri="{FF2B5EF4-FFF2-40B4-BE49-F238E27FC236}">
                  <a16:creationId xmlns:a16="http://schemas.microsoft.com/office/drawing/2014/main" id="{4BE9AD82-49E1-7CD8-2716-F6AEA6320EEA}"/>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1362"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D1F42AD5-C445-2C66-40F0-1FF50662F64F}"/>
                </a:ext>
              </a:extLst>
            </p:cNvPr>
            <p:cNvSpPr/>
            <p:nvPr/>
          </p:nvSpPr>
          <p:spPr>
            <a:xfrm>
              <a:off x="3818079"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dirty="0">
                  <a:ea typeface="+mn-lt"/>
                  <a:cs typeface="+mn-lt"/>
                </a:rPr>
                <a:t>Year 7 Geography Homework – Half Term 4 Week 2</a:t>
              </a:r>
              <a:endParaRPr lang="en-GB" sz="2400">
                <a:ea typeface="+mn-lt"/>
                <a:cs typeface="+mn-lt"/>
              </a:endParaRPr>
            </a:p>
          </p:txBody>
        </p:sp>
        <p:sp>
          <p:nvSpPr>
            <p:cNvPr id="10" name="Rectangle 9">
              <a:extLst>
                <a:ext uri="{FF2B5EF4-FFF2-40B4-BE49-F238E27FC236}">
                  <a16:creationId xmlns:a16="http://schemas.microsoft.com/office/drawing/2014/main" id="{B59E137C-51B8-532B-CF78-085F4849821F}"/>
                </a:ext>
              </a:extLst>
            </p:cNvPr>
            <p:cNvSpPr/>
            <p:nvPr/>
          </p:nvSpPr>
          <p:spPr>
            <a:xfrm>
              <a:off x="3817268" y="2380395"/>
              <a:ext cx="6561438" cy="397147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dirty="0">
                  <a:ea typeface="+mn-lt"/>
                  <a:cs typeface="+mn-lt"/>
                </a:rPr>
                <a:t>Visit the BBC bitesize site:</a:t>
              </a:r>
            </a:p>
            <a:p>
              <a:endParaRPr lang="en-GB" dirty="0">
                <a:ea typeface="+mn-lt"/>
                <a:cs typeface="+mn-lt"/>
              </a:endParaRPr>
            </a:p>
            <a:p>
              <a:r>
                <a:rPr lang="en-GB" dirty="0">
                  <a:ea typeface="+mn-lt"/>
                  <a:cs typeface="+mn-lt"/>
                </a:rPr>
                <a:t> </a:t>
              </a:r>
              <a:r>
                <a:rPr lang="en-GB" dirty="0">
                  <a:ea typeface="+mn-lt"/>
                  <a:cs typeface="+mn-lt"/>
                  <a:hlinkClick r:id="rId3"/>
                </a:rPr>
                <a:t>https://www.bbc.co.uk/bitesize/topics/ztgw2hv/articles/znnhp4j#z3m6hcw</a:t>
              </a:r>
              <a:endParaRPr lang="en-GB" dirty="0">
                <a:ea typeface="+mn-lt"/>
                <a:cs typeface="+mn-lt"/>
              </a:endParaRPr>
            </a:p>
            <a:p>
              <a:endParaRPr lang="en-GB" dirty="0">
                <a:ea typeface="+mn-lt"/>
                <a:cs typeface="+mn-lt"/>
              </a:endParaRPr>
            </a:p>
            <a:p>
              <a:r>
                <a:rPr lang="en-GB" dirty="0">
                  <a:ea typeface="+mn-lt"/>
                  <a:cs typeface="+mn-lt"/>
                </a:rPr>
                <a:t>Read through the hot desert guide, complete the activities and watch the video. When you have done this complete the quiz. Screenshot or tell me your score next lesson.</a:t>
              </a:r>
            </a:p>
            <a:p>
              <a:endParaRPr lang="en-GB" dirty="0">
                <a:ea typeface="+mn-lt"/>
                <a:cs typeface="+mn-lt"/>
              </a:endParaRPr>
            </a:p>
            <a:p>
              <a:endParaRPr lang="en-GB" dirty="0">
                <a:ea typeface="+mn-lt"/>
                <a:cs typeface="+mn-lt"/>
              </a:endParaRPr>
            </a:p>
            <a:p>
              <a:endParaRPr lang="en-GB" sz="1100" dirty="0">
                <a:ea typeface="+mn-lt"/>
                <a:cs typeface="+mn-lt"/>
              </a:endParaRPr>
            </a:p>
            <a:p>
              <a:endParaRPr lang="en-GB" sz="1100" dirty="0">
                <a:ea typeface="+mn-lt"/>
                <a:cs typeface="+mn-lt"/>
              </a:endParaRPr>
            </a:p>
            <a:p>
              <a:endParaRPr lang="en-GB" sz="1100" dirty="0">
                <a:ea typeface="+mn-lt"/>
                <a:cs typeface="+mn-lt"/>
              </a:endParaRPr>
            </a:p>
            <a:p>
              <a:endParaRPr lang="en-GB" sz="1100" dirty="0">
                <a:ea typeface="+mn-lt"/>
                <a:cs typeface="+mn-lt"/>
              </a:endParaRPr>
            </a:p>
            <a:p>
              <a:pPr algn="ctr"/>
              <a:endParaRPr lang="en-GB" sz="1100" dirty="0">
                <a:ea typeface="+mn-lt"/>
                <a:cs typeface="+mn-lt"/>
              </a:endParaRPr>
            </a:p>
          </p:txBody>
        </p:sp>
        <p:sp>
          <p:nvSpPr>
            <p:cNvPr id="11" name="Rectangle 10">
              <a:extLst>
                <a:ext uri="{FF2B5EF4-FFF2-40B4-BE49-F238E27FC236}">
                  <a16:creationId xmlns:a16="http://schemas.microsoft.com/office/drawing/2014/main" id="{4096E07B-C656-B674-22C7-34CEB18F4899}"/>
                </a:ext>
              </a:extLst>
            </p:cNvPr>
            <p:cNvSpPr/>
            <p:nvPr/>
          </p:nvSpPr>
          <p:spPr>
            <a:xfrm>
              <a:off x="3827175"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dirty="0"/>
                <a:t>What have been your strengths in Geography this week?</a:t>
              </a:r>
              <a:endParaRPr lang="en-GB" sz="1400" dirty="0">
                <a:cs typeface="Calibri"/>
              </a:endParaRPr>
            </a:p>
            <a:p>
              <a:pPr marL="236855" indent="-236855">
                <a:buFont typeface="+mj-lt"/>
                <a:buAutoNum type="arabicPeriod"/>
              </a:pPr>
              <a:r>
                <a:rPr lang="en-GB" sz="1400" dirty="0"/>
                <a:t>What have been the areas that have challenged you in Geography this week?</a:t>
              </a:r>
              <a:endParaRPr lang="en-GB" sz="1400" dirty="0">
                <a:cs typeface="Calibri"/>
              </a:endParaRPr>
            </a:p>
            <a:p>
              <a:pPr marL="236855" indent="-236855">
                <a:buFont typeface="+mj-lt"/>
                <a:buAutoNum type="arabicPeriod"/>
              </a:pPr>
              <a:r>
                <a:rPr lang="en-GB" sz="1400" dirty="0"/>
                <a:t>How could you improve next week?</a:t>
              </a:r>
              <a:endParaRPr lang="en-GB" sz="1400" dirty="0">
                <a:cs typeface="Calibri"/>
              </a:endParaRPr>
            </a:p>
          </p:txBody>
        </p:sp>
        <p:sp>
          <p:nvSpPr>
            <p:cNvPr id="12" name="Rectangle 11">
              <a:extLst>
                <a:ext uri="{FF2B5EF4-FFF2-40B4-BE49-F238E27FC236}">
                  <a16:creationId xmlns:a16="http://schemas.microsoft.com/office/drawing/2014/main" id="{2E75B37B-A052-A2C3-D7F2-C947561BB79C}"/>
                </a:ext>
              </a:extLst>
            </p:cNvPr>
            <p:cNvSpPr/>
            <p:nvPr/>
          </p:nvSpPr>
          <p:spPr>
            <a:xfrm>
              <a:off x="3817267" y="7463421"/>
              <a:ext cx="6601069" cy="841095"/>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dirty="0">
                  <a:ea typeface="+mn-lt"/>
                  <a:cs typeface="+mn-lt"/>
                </a:rPr>
                <a:t>Extension Task –  Create another section that could be added to the BBC Bitesize hot desert guide. What else do you think people would like to learn about concerning hot deserts?</a:t>
              </a:r>
              <a:endParaRPr lang="en-GB" sz="1400" dirty="0">
                <a:ea typeface="+mn-lt"/>
                <a:cs typeface="+mn-lt"/>
              </a:endParaRPr>
            </a:p>
          </p:txBody>
        </p:sp>
        <p:sp>
          <p:nvSpPr>
            <p:cNvPr id="13" name="Rectangle 12">
              <a:extLst>
                <a:ext uri="{FF2B5EF4-FFF2-40B4-BE49-F238E27FC236}">
                  <a16:creationId xmlns:a16="http://schemas.microsoft.com/office/drawing/2014/main" id="{C8906B02-1B95-F44D-BC17-B515AA58E4BE}"/>
                </a:ext>
              </a:extLst>
            </p:cNvPr>
            <p:cNvSpPr/>
            <p:nvPr/>
          </p:nvSpPr>
          <p:spPr>
            <a:xfrm>
              <a:off x="3823349" y="6495117"/>
              <a:ext cx="6561439" cy="80996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dirty="0"/>
                <a:t>Key words – hot desert, biome, arid, oasis, climate graph, adaptation, challenges</a:t>
              </a:r>
              <a:endParaRPr lang="en-GB" dirty="0">
                <a:cs typeface="Calibri"/>
              </a:endParaRPr>
            </a:p>
          </p:txBody>
        </p:sp>
        <p:sp>
          <p:nvSpPr>
            <p:cNvPr id="14" name="Rectangle 13">
              <a:extLst>
                <a:ext uri="{FF2B5EF4-FFF2-40B4-BE49-F238E27FC236}">
                  <a16:creationId xmlns:a16="http://schemas.microsoft.com/office/drawing/2014/main" id="{9DB3A446-DD72-DCB6-134E-E9A6F645E59B}"/>
                </a:ext>
              </a:extLst>
            </p:cNvPr>
            <p:cNvSpPr/>
            <p:nvPr/>
          </p:nvSpPr>
          <p:spPr>
            <a:xfrm>
              <a:off x="3821809" y="1261024"/>
              <a:ext cx="6551530" cy="981383"/>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dirty="0">
                  <a:cs typeface="Calibri"/>
                </a:rPr>
                <a:t>Describe the climate of a hot desert.</a:t>
              </a:r>
            </a:p>
          </p:txBody>
        </p:sp>
      </p:grpSp>
      <p:pic>
        <p:nvPicPr>
          <p:cNvPr id="2" name="Picture 1" descr="Training BBC Bitesize">
            <a:extLst>
              <a:ext uri="{FF2B5EF4-FFF2-40B4-BE49-F238E27FC236}">
                <a16:creationId xmlns:a16="http://schemas.microsoft.com/office/drawing/2014/main" id="{A027E861-F2CA-549F-981E-4B665BF917B1}"/>
              </a:ext>
            </a:extLst>
          </p:cNvPr>
          <p:cNvPicPr>
            <a:picLocks noChangeAspect="1"/>
          </p:cNvPicPr>
          <p:nvPr/>
        </p:nvPicPr>
        <p:blipFill>
          <a:blip r:embed="rId4"/>
          <a:stretch>
            <a:fillRect/>
          </a:stretch>
        </p:blipFill>
        <p:spPr>
          <a:xfrm>
            <a:off x="4988662" y="4477504"/>
            <a:ext cx="1449413" cy="1459997"/>
          </a:xfrm>
          <a:prstGeom prst="rect">
            <a:avLst/>
          </a:prstGeom>
        </p:spPr>
      </p:pic>
    </p:spTree>
    <p:extLst>
      <p:ext uri="{BB962C8B-B14F-4D97-AF65-F5344CB8AC3E}">
        <p14:creationId xmlns:p14="http://schemas.microsoft.com/office/powerpoint/2010/main" val="302625081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dirty="0"/>
              <a:t>Year 7 History Homework – Half Term 4, Week 2</a:t>
            </a: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276380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US">
                <a:cs typeface="Calibri"/>
              </a:rPr>
              <a:t>Quiz Review:</a:t>
            </a:r>
          </a:p>
          <a:p>
            <a:endParaRPr lang="en-US">
              <a:cs typeface="Calibri"/>
            </a:endParaRPr>
          </a:p>
          <a:p>
            <a:pPr marL="285750" indent="-285750">
              <a:buFont typeface="Arial"/>
              <a:buChar char="•"/>
            </a:pPr>
            <a:r>
              <a:rPr lang="en-US">
                <a:ea typeface="+mn-lt"/>
                <a:cs typeface="+mn-lt"/>
              </a:rPr>
              <a:t>Read your work from this week. </a:t>
            </a:r>
          </a:p>
          <a:p>
            <a:pPr marL="285750" indent="-285750">
              <a:buFont typeface="Arial"/>
              <a:buChar char="•"/>
            </a:pPr>
            <a:r>
              <a:rPr lang="en-US">
                <a:ea typeface="+mn-lt"/>
                <a:cs typeface="+mn-lt"/>
              </a:rPr>
              <a:t>Pick 3-4 key facts from each lesson. </a:t>
            </a:r>
            <a:endParaRPr lang="en-US">
              <a:cs typeface="Calibri" panose="020F0502020204030204"/>
            </a:endParaRPr>
          </a:p>
          <a:p>
            <a:pPr marL="285750" indent="-285750">
              <a:buFont typeface="Arial"/>
              <a:buChar char="•"/>
            </a:pPr>
            <a:r>
              <a:rPr lang="en-US">
                <a:ea typeface="+mn-lt"/>
                <a:cs typeface="+mn-lt"/>
              </a:rPr>
              <a:t>Take the key facts and turn them into a Quiz WITH Answers. </a:t>
            </a:r>
            <a:endParaRPr lang="en-US">
              <a:cs typeface="Calibri" panose="020F0502020204030204"/>
            </a:endParaRPr>
          </a:p>
          <a:p>
            <a:pPr marL="285750" indent="-285750">
              <a:buFont typeface="Arial"/>
              <a:buChar char="•"/>
            </a:pPr>
            <a:r>
              <a:rPr lang="en-US">
                <a:ea typeface="+mn-lt"/>
                <a:cs typeface="+mn-lt"/>
              </a:rPr>
              <a:t>Make sure you write Questions AND Answers. </a:t>
            </a:r>
            <a:endParaRPr lang="en-US">
              <a:cs typeface="Calibri" panose="020F0502020204030204"/>
            </a:endParaRPr>
          </a:p>
          <a:p>
            <a:pPr marL="285750" indent="-285750">
              <a:buFont typeface="Arial"/>
              <a:buChar char="•"/>
            </a:pPr>
            <a:r>
              <a:rPr lang="en-US">
                <a:ea typeface="+mn-lt"/>
                <a:cs typeface="+mn-lt"/>
              </a:rPr>
              <a:t>Make sure you have at least 10 Questions WITH Answers. </a:t>
            </a:r>
            <a:endParaRPr lang="en-US">
              <a:cs typeface="Calibri" panose="020F0502020204030204"/>
            </a:endParaRPr>
          </a:p>
          <a:p>
            <a:pPr marL="285750" indent="-285750">
              <a:buFont typeface="Arial"/>
              <a:buChar char="•"/>
            </a:pPr>
            <a:r>
              <a:rPr lang="en-US">
                <a:ea typeface="+mn-lt"/>
                <a:cs typeface="+mn-lt"/>
              </a:rPr>
              <a:t>Make sure you have a mix between short AND long answer questions. </a:t>
            </a:r>
            <a:endParaRPr lang="en-US">
              <a:cs typeface="Calibri" panose="020F0502020204030204"/>
            </a:endParaRPr>
          </a:p>
          <a:p>
            <a:pPr marL="285750" indent="-285750">
              <a:buFont typeface="Arial"/>
              <a:buChar char="•"/>
            </a:pPr>
            <a:r>
              <a:rPr lang="en-US">
                <a:ea typeface="+mn-lt"/>
                <a:cs typeface="+mn-lt"/>
              </a:rPr>
              <a:t>Think about how you can make a quiz look attractive. </a:t>
            </a:r>
            <a:endParaRPr lang="en-US">
              <a:cs typeface="Calibri" panose="020F0502020204030204"/>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AutoNum type="arabicPeriod"/>
            </a:pPr>
            <a:r>
              <a:rPr lang="en-GB">
                <a:ea typeface="+mn-lt"/>
                <a:cs typeface="+mn-lt"/>
              </a:rPr>
              <a:t>What have been your strengths in History this week?</a:t>
            </a:r>
            <a:endParaRPr lang="en-US">
              <a:ea typeface="+mn-lt"/>
              <a:cs typeface="+mn-lt"/>
            </a:endParaRPr>
          </a:p>
          <a:p>
            <a:pPr marL="342900" indent="-342900">
              <a:buAutoNum type="arabicPeriod"/>
            </a:pPr>
            <a:r>
              <a:rPr lang="en-GB">
                <a:ea typeface="+mn-lt"/>
                <a:cs typeface="+mn-lt"/>
              </a:rPr>
              <a:t>What have been the areas that have challenged you in History this week?</a:t>
            </a:r>
            <a:endParaRPr lang="en-US">
              <a:ea typeface="+mn-lt"/>
              <a:cs typeface="+mn-lt"/>
            </a:endParaRPr>
          </a:p>
          <a:p>
            <a:pPr marL="342900" indent="-342900">
              <a:buAutoNum type="arabicPeriod"/>
            </a:pPr>
            <a:r>
              <a:rPr lang="en-GB">
                <a:ea typeface="+mn-lt"/>
                <a:cs typeface="+mn-lt"/>
              </a:rPr>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6519523"/>
            <a:ext cx="6561438" cy="178499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a:t>Extension Task – Look at the source below. What is the message of the source? What is the origin, nature and purpose of the source?</a:t>
            </a:r>
          </a:p>
          <a:p>
            <a:r>
              <a:rPr lang="en-GB" sz="1600" i="1">
                <a:ea typeface="+mn-lt"/>
                <a:cs typeface="+mn-lt"/>
              </a:rPr>
              <a:t>(Source 3) Thomas Becket in a letter to Henry II (1166)</a:t>
            </a:r>
            <a:endParaRPr lang="en-GB" sz="1600" i="1">
              <a:cs typeface="Calibri"/>
            </a:endParaRPr>
          </a:p>
          <a:p>
            <a:r>
              <a:rPr lang="en-GB" sz="1600" i="1">
                <a:ea typeface="+mn-lt"/>
                <a:cs typeface="+mn-lt"/>
              </a:rPr>
              <a:t>There are two principles by which the world is ruled: the authority of priests and the royal power. The authority of priests is the greater because God will demand an accounting of them even in regard to kings.</a:t>
            </a:r>
            <a:endParaRPr lang="en-GB" sz="1600" i="1">
              <a:cs typeface="Calibri"/>
            </a:endParaRP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nvGraphicFramePr>
        <p:xfrm>
          <a:off x="137465" y="1238250"/>
          <a:ext cx="6596311" cy="1643410"/>
        </p:xfrm>
        <a:graphic>
          <a:graphicData uri="http://schemas.openxmlformats.org/drawingml/2006/table">
            <a:tbl>
              <a:tblPr firstRow="1" bandRow="1">
                <a:tableStyleId>{5940675A-B579-460E-94D1-54222C63F5DA}</a:tableStyleId>
              </a:tblPr>
              <a:tblGrid>
                <a:gridCol w="6596311">
                  <a:extLst>
                    <a:ext uri="{9D8B030D-6E8A-4147-A177-3AD203B41FA5}">
                      <a16:colId xmlns:a16="http://schemas.microsoft.com/office/drawing/2014/main" val="1295060696"/>
                    </a:ext>
                  </a:extLst>
                </a:gridCol>
              </a:tblGrid>
              <a:tr h="328682">
                <a:tc>
                  <a:txBody>
                    <a:bodyPr/>
                    <a:lstStyle/>
                    <a:p>
                      <a:r>
                        <a:rPr lang="en-GB" sz="1100"/>
                        <a:t>1. What does reign mean?</a:t>
                      </a:r>
                    </a:p>
                  </a:txBody>
                  <a:tcPr/>
                </a:tc>
                <a:extLst>
                  <a:ext uri="{0D108BD9-81ED-4DB2-BD59-A6C34878D82A}">
                    <a16:rowId xmlns:a16="http://schemas.microsoft.com/office/drawing/2014/main" val="3427877305"/>
                  </a:ext>
                </a:extLst>
              </a:tr>
              <a:tr h="328682">
                <a:tc>
                  <a:txBody>
                    <a:bodyPr/>
                    <a:lstStyle/>
                    <a:p>
                      <a:r>
                        <a:rPr lang="en-GB" sz="1100"/>
                        <a:t>2. What does monarch mean?</a:t>
                      </a:r>
                    </a:p>
                  </a:txBody>
                  <a:tcPr/>
                </a:tc>
                <a:extLst>
                  <a:ext uri="{0D108BD9-81ED-4DB2-BD59-A6C34878D82A}">
                    <a16:rowId xmlns:a16="http://schemas.microsoft.com/office/drawing/2014/main" val="3058180426"/>
                  </a:ext>
                </a:extLst>
              </a:tr>
              <a:tr h="328682">
                <a:tc>
                  <a:txBody>
                    <a:bodyPr/>
                    <a:lstStyle/>
                    <a:p>
                      <a:r>
                        <a:rPr lang="en-GB" sz="1100"/>
                        <a:t>3. Give 3 qualities a leader needs to have.</a:t>
                      </a:r>
                    </a:p>
                  </a:txBody>
                  <a:tcPr/>
                </a:tc>
                <a:extLst>
                  <a:ext uri="{0D108BD9-81ED-4DB2-BD59-A6C34878D82A}">
                    <a16:rowId xmlns:a16="http://schemas.microsoft.com/office/drawing/2014/main" val="807486230"/>
                  </a:ext>
                </a:extLst>
              </a:tr>
              <a:tr h="328682">
                <a:tc>
                  <a:txBody>
                    <a:bodyPr/>
                    <a:lstStyle/>
                    <a:p>
                      <a:r>
                        <a:rPr lang="en-GB" sz="1100"/>
                        <a:t>4. What qualities did William the Conqueror have as King?</a:t>
                      </a:r>
                    </a:p>
                  </a:txBody>
                  <a:tcPr/>
                </a:tc>
                <a:extLst>
                  <a:ext uri="{0D108BD9-81ED-4DB2-BD59-A6C34878D82A}">
                    <a16:rowId xmlns:a16="http://schemas.microsoft.com/office/drawing/2014/main" val="2434172"/>
                  </a:ext>
                </a:extLst>
              </a:tr>
              <a:tr h="328682">
                <a:tc>
                  <a:txBody>
                    <a:bodyPr/>
                    <a:lstStyle/>
                    <a:p>
                      <a:pPr lvl="0">
                        <a:buNone/>
                      </a:pPr>
                      <a:r>
                        <a:rPr lang="en-GB" sz="1100"/>
                        <a:t>5. Give 3 qualities a medieval monarch needed.</a:t>
                      </a:r>
                    </a:p>
                  </a:txBody>
                  <a:tcPr/>
                </a:tc>
                <a:extLst>
                  <a:ext uri="{0D108BD9-81ED-4DB2-BD59-A6C34878D82A}">
                    <a16:rowId xmlns:a16="http://schemas.microsoft.com/office/drawing/2014/main" val="15795542"/>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5826486"/>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King Henry II, Thomas Becket, Archbishop of Canterbury, Advisor, Pope</a:t>
            </a:r>
            <a:endParaRPr lang="en-US"/>
          </a:p>
        </p:txBody>
      </p:sp>
    </p:spTree>
    <p:extLst>
      <p:ext uri="{BB962C8B-B14F-4D97-AF65-F5344CB8AC3E}">
        <p14:creationId xmlns:p14="http://schemas.microsoft.com/office/powerpoint/2010/main" val="7588013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2959772-8BC6-FF57-4B63-EA6B3363B6FA}"/>
              </a:ext>
            </a:extLst>
          </p:cNvPr>
          <p:cNvGrpSpPr/>
          <p:nvPr/>
        </p:nvGrpSpPr>
        <p:grpSpPr>
          <a:xfrm>
            <a:off x="210164" y="141290"/>
            <a:ext cx="6642817" cy="8951236"/>
            <a:chOff x="3812767" y="0"/>
            <a:chExt cx="6728703" cy="9440716"/>
          </a:xfrm>
        </p:grpSpPr>
        <p:pic>
          <p:nvPicPr>
            <p:cNvPr id="4" name="Picture 3">
              <a:extLst>
                <a:ext uri="{FF2B5EF4-FFF2-40B4-BE49-F238E27FC236}">
                  <a16:creationId xmlns:a16="http://schemas.microsoft.com/office/drawing/2014/main" id="{6C7815D8-B890-6C4A-E314-3D665E4F8E67}"/>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267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4913BD5C-9DD6-9B5E-A6B8-BC774D0AB24E}"/>
                </a:ext>
              </a:extLst>
            </p:cNvPr>
            <p:cNvSpPr/>
            <p:nvPr/>
          </p:nvSpPr>
          <p:spPr>
            <a:xfrm>
              <a:off x="381939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7 Languages Homework </a:t>
              </a:r>
              <a:endParaRPr lang="en-GB" sz="2400">
                <a:ea typeface="+mn-lt"/>
                <a:cs typeface="+mn-lt"/>
              </a:endParaRPr>
            </a:p>
            <a:p>
              <a:pPr algn="ctr"/>
              <a:r>
                <a:rPr lang="en-GB" sz="2400" b="1">
                  <a:ea typeface="+mn-lt"/>
                  <a:cs typeface="+mn-lt"/>
                </a:rPr>
                <a:t>Half Term 4</a:t>
              </a:r>
              <a:endParaRPr lang="en-GB" sz="2400">
                <a:ea typeface="+mn-lt"/>
                <a:cs typeface="+mn-lt"/>
              </a:endParaRPr>
            </a:p>
          </p:txBody>
        </p:sp>
        <p:sp>
          <p:nvSpPr>
            <p:cNvPr id="6" name="Rectangle 5">
              <a:extLst>
                <a:ext uri="{FF2B5EF4-FFF2-40B4-BE49-F238E27FC236}">
                  <a16:creationId xmlns:a16="http://schemas.microsoft.com/office/drawing/2014/main" id="{397DEE9C-A6FF-DFCB-82B1-E5E0D769EDC9}"/>
                </a:ext>
              </a:extLst>
            </p:cNvPr>
            <p:cNvSpPr/>
            <p:nvPr/>
          </p:nvSpPr>
          <p:spPr>
            <a:xfrm>
              <a:off x="3812767" y="2160573"/>
              <a:ext cx="6577161" cy="611162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a:ea typeface="+mn-lt"/>
                  <a:cs typeface="+mn-lt"/>
                </a:rPr>
                <a:t>For this homework, you will need a copy of the Sentence Builder. </a:t>
              </a:r>
              <a:endParaRPr lang="en-GB"/>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p:txBody>
        </p:sp>
        <p:sp>
          <p:nvSpPr>
            <p:cNvPr id="7" name="Rectangle 6">
              <a:extLst>
                <a:ext uri="{FF2B5EF4-FFF2-40B4-BE49-F238E27FC236}">
                  <a16:creationId xmlns:a16="http://schemas.microsoft.com/office/drawing/2014/main" id="{C1EDAD9A-1A63-C1A8-7F7C-B15FD399D53C}"/>
                </a:ext>
              </a:extLst>
            </p:cNvPr>
            <p:cNvSpPr/>
            <p:nvPr/>
          </p:nvSpPr>
          <p:spPr>
            <a:xfrm>
              <a:off x="382849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a:t>What have been your strengths in Languages this week?</a:t>
              </a:r>
              <a:endParaRPr lang="en-GB" sz="1400">
                <a:cs typeface="Calibri"/>
              </a:endParaRPr>
            </a:p>
            <a:p>
              <a:pPr marL="236855" indent="-236855">
                <a:buAutoNum type="arabicPeriod"/>
              </a:pPr>
              <a:r>
                <a:rPr lang="en-GB" sz="1400"/>
                <a:t>What have been the areas that have challenged you in Languages this week?</a:t>
              </a:r>
              <a:endParaRPr lang="en-GB" sz="1400">
                <a:cs typeface="Calibri"/>
              </a:endParaRPr>
            </a:p>
            <a:p>
              <a:pPr marL="236855" indent="-236855">
                <a:buAutoNum type="arabicPeriod"/>
              </a:pPr>
              <a:r>
                <a:rPr lang="en-GB" sz="1400"/>
                <a:t>How could you improve next week?</a:t>
              </a:r>
              <a:endParaRPr lang="en-GB"/>
            </a:p>
          </p:txBody>
        </p:sp>
        <p:sp>
          <p:nvSpPr>
            <p:cNvPr id="10" name="Rectangle 9">
              <a:extLst>
                <a:ext uri="{FF2B5EF4-FFF2-40B4-BE49-F238E27FC236}">
                  <a16:creationId xmlns:a16="http://schemas.microsoft.com/office/drawing/2014/main" id="{4787AA7F-04F4-A3E5-E87C-558D8603E0BA}"/>
                </a:ext>
              </a:extLst>
            </p:cNvPr>
            <p:cNvSpPr/>
            <p:nvPr/>
          </p:nvSpPr>
          <p:spPr>
            <a:xfrm>
              <a:off x="3829112" y="1261024"/>
              <a:ext cx="6545542" cy="78452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a:ea typeface="Calibri"/>
                  <a:cs typeface="Calibri"/>
                </a:rPr>
                <a:t>Vocabulary and Translation Practise</a:t>
              </a:r>
            </a:p>
          </p:txBody>
        </p:sp>
      </p:grpSp>
      <p:sp>
        <p:nvSpPr>
          <p:cNvPr id="12" name="TextBox 7">
            <a:extLst>
              <a:ext uri="{FF2B5EF4-FFF2-40B4-BE49-F238E27FC236}">
                <a16:creationId xmlns:a16="http://schemas.microsoft.com/office/drawing/2014/main" id="{08370498-785B-64CB-F0AB-CEFB2F47203B}"/>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graphicFrame>
        <p:nvGraphicFramePr>
          <p:cNvPr id="2" name="Table 1">
            <a:extLst>
              <a:ext uri="{FF2B5EF4-FFF2-40B4-BE49-F238E27FC236}">
                <a16:creationId xmlns:a16="http://schemas.microsoft.com/office/drawing/2014/main" id="{37D6C929-561D-7FE4-B27E-2B33D8101DE6}"/>
              </a:ext>
            </a:extLst>
          </p:cNvPr>
          <p:cNvGraphicFramePr>
            <a:graphicFrameLocks noGrp="1"/>
          </p:cNvGraphicFramePr>
          <p:nvPr/>
        </p:nvGraphicFramePr>
        <p:xfrm>
          <a:off x="298859" y="2898338"/>
          <a:ext cx="6311292" cy="3810000"/>
        </p:xfrm>
        <a:graphic>
          <a:graphicData uri="http://schemas.openxmlformats.org/drawingml/2006/table">
            <a:tbl>
              <a:tblPr firstRow="1" bandRow="1">
                <a:tableStyleId>{5940675A-B579-460E-94D1-54222C63F5DA}</a:tableStyleId>
              </a:tblPr>
              <a:tblGrid>
                <a:gridCol w="697983">
                  <a:extLst>
                    <a:ext uri="{9D8B030D-6E8A-4147-A177-3AD203B41FA5}">
                      <a16:colId xmlns:a16="http://schemas.microsoft.com/office/drawing/2014/main" val="1331419959"/>
                    </a:ext>
                  </a:extLst>
                </a:gridCol>
                <a:gridCol w="5613309">
                  <a:extLst>
                    <a:ext uri="{9D8B030D-6E8A-4147-A177-3AD203B41FA5}">
                      <a16:colId xmlns:a16="http://schemas.microsoft.com/office/drawing/2014/main" val="3668848230"/>
                    </a:ext>
                  </a:extLst>
                </a:gridCol>
              </a:tblGrid>
              <a:tr h="608073">
                <a:tc>
                  <a:txBody>
                    <a:bodyPr/>
                    <a:lstStyle/>
                    <a:p>
                      <a:pPr algn="ctr"/>
                      <a:r>
                        <a:rPr lang="en-US" sz="1600" b="1"/>
                        <a:t>Task 1</a:t>
                      </a:r>
                    </a:p>
                  </a:txBody>
                  <a:tcPr anchor="ctr"/>
                </a:tc>
                <a:tc>
                  <a:txBody>
                    <a:bodyPr/>
                    <a:lstStyle/>
                    <a:p>
                      <a:r>
                        <a:rPr lang="en-US" sz="2000"/>
                        <a:t>Test yourself on the items in the sentence builder using the Look-Say-Cover-Write-Check method.</a:t>
                      </a:r>
                    </a:p>
                  </a:txBody>
                  <a:tcPr/>
                </a:tc>
                <a:extLst>
                  <a:ext uri="{0D108BD9-81ED-4DB2-BD59-A6C34878D82A}">
                    <a16:rowId xmlns:a16="http://schemas.microsoft.com/office/drawing/2014/main" val="1443855461"/>
                  </a:ext>
                </a:extLst>
              </a:tr>
              <a:tr h="608073">
                <a:tc>
                  <a:txBody>
                    <a:bodyPr/>
                    <a:lstStyle/>
                    <a:p>
                      <a:pPr algn="ctr"/>
                      <a:r>
                        <a:rPr lang="en-US" sz="1600" b="1"/>
                        <a:t>Task 2</a:t>
                      </a:r>
                    </a:p>
                  </a:txBody>
                  <a:tcPr anchor="ctr"/>
                </a:tc>
                <a:tc>
                  <a:txBody>
                    <a:bodyPr/>
                    <a:lstStyle/>
                    <a:p>
                      <a:r>
                        <a:rPr lang="en-US" sz="2000"/>
                        <a:t>Ask a friend or a relative to test you on i</a:t>
                      </a:r>
                      <a:r>
                        <a:rPr lang="en-US" sz="2000" b="1"/>
                        <a:t>ndividual items</a:t>
                      </a:r>
                      <a:r>
                        <a:rPr lang="en-US" sz="2000"/>
                        <a:t> from the sentence builder.</a:t>
                      </a:r>
                    </a:p>
                  </a:txBody>
                  <a:tcPr/>
                </a:tc>
                <a:extLst>
                  <a:ext uri="{0D108BD9-81ED-4DB2-BD59-A6C34878D82A}">
                    <a16:rowId xmlns:a16="http://schemas.microsoft.com/office/drawing/2014/main" val="1976764679"/>
                  </a:ext>
                </a:extLst>
              </a:tr>
              <a:tr h="608073">
                <a:tc>
                  <a:txBody>
                    <a:bodyPr/>
                    <a:lstStyle/>
                    <a:p>
                      <a:pPr algn="ctr"/>
                      <a:r>
                        <a:rPr lang="en-US" sz="1600" b="1"/>
                        <a:t>Task 3</a:t>
                      </a:r>
                    </a:p>
                  </a:txBody>
                  <a:tcPr anchor="ctr"/>
                </a:tc>
                <a:tc>
                  <a:txBody>
                    <a:bodyPr/>
                    <a:lstStyle/>
                    <a:p>
                      <a:pPr lvl="0">
                        <a:buNone/>
                      </a:pPr>
                      <a:r>
                        <a:rPr lang="en-US" sz="2000" b="0" i="0" u="none" strike="noStrike" noProof="0">
                          <a:latin typeface="Calibri"/>
                        </a:rPr>
                        <a:t>Ask a friend or a relative to test you on </a:t>
                      </a:r>
                      <a:r>
                        <a:rPr lang="en-US" sz="2000" b="1" i="0" u="none" strike="noStrike" noProof="0">
                          <a:latin typeface="Calibri"/>
                        </a:rPr>
                        <a:t>full sentences</a:t>
                      </a:r>
                      <a:r>
                        <a:rPr lang="en-US" sz="2000" b="0" i="0" u="none" strike="noStrike" noProof="0">
                          <a:latin typeface="Calibri"/>
                        </a:rPr>
                        <a:t> from the sentence builder.</a:t>
                      </a:r>
                      <a:endParaRPr lang="en-US"/>
                    </a:p>
                  </a:txBody>
                  <a:tcPr/>
                </a:tc>
                <a:extLst>
                  <a:ext uri="{0D108BD9-81ED-4DB2-BD59-A6C34878D82A}">
                    <a16:rowId xmlns:a16="http://schemas.microsoft.com/office/drawing/2014/main" val="217309549"/>
                  </a:ext>
                </a:extLst>
              </a:tr>
              <a:tr h="608073">
                <a:tc>
                  <a:txBody>
                    <a:bodyPr/>
                    <a:lstStyle/>
                    <a:p>
                      <a:pPr algn="ctr"/>
                      <a:r>
                        <a:rPr lang="en-US" sz="1600" b="1"/>
                        <a:t>Task 4</a:t>
                      </a:r>
                    </a:p>
                  </a:txBody>
                  <a:tcPr anchor="ctr"/>
                </a:tc>
                <a:tc>
                  <a:txBody>
                    <a:bodyPr/>
                    <a:lstStyle/>
                    <a:p>
                      <a:r>
                        <a:rPr lang="en-US" sz="2000" err="1"/>
                        <a:t>Practise</a:t>
                      </a:r>
                      <a:r>
                        <a:rPr lang="en-US" sz="2000"/>
                        <a:t> this week's topic on </a:t>
                      </a:r>
                      <a:r>
                        <a:rPr lang="en-US" sz="2000" err="1"/>
                        <a:t>Linguascope</a:t>
                      </a:r>
                      <a:r>
                        <a:rPr lang="en-US" sz="2000"/>
                        <a:t>. (See </a:t>
                      </a:r>
                      <a:r>
                        <a:rPr lang="en-US" sz="2000" err="1"/>
                        <a:t>Mr</a:t>
                      </a:r>
                      <a:r>
                        <a:rPr lang="en-US" sz="2000"/>
                        <a:t> Downey for the login details).</a:t>
                      </a:r>
                    </a:p>
                  </a:txBody>
                  <a:tcPr/>
                </a:tc>
                <a:extLst>
                  <a:ext uri="{0D108BD9-81ED-4DB2-BD59-A6C34878D82A}">
                    <a16:rowId xmlns:a16="http://schemas.microsoft.com/office/drawing/2014/main" val="1065812266"/>
                  </a:ext>
                </a:extLst>
              </a:tr>
              <a:tr h="843456">
                <a:tc>
                  <a:txBody>
                    <a:bodyPr/>
                    <a:lstStyle/>
                    <a:p>
                      <a:pPr algn="ctr"/>
                      <a:r>
                        <a:rPr lang="en-US" sz="1600" b="1"/>
                        <a:t>Task 5</a:t>
                      </a:r>
                    </a:p>
                  </a:txBody>
                  <a:tcPr anchor="ctr"/>
                </a:tc>
                <a:tc>
                  <a:txBody>
                    <a:bodyPr/>
                    <a:lstStyle/>
                    <a:p>
                      <a:r>
                        <a:rPr lang="en-US" sz="2000"/>
                        <a:t>Find a new song in your preferred language on Lyrics Training. Can you challenge yourself to the higher levels?</a:t>
                      </a:r>
                    </a:p>
                  </a:txBody>
                  <a:tcPr/>
                </a:tc>
                <a:extLst>
                  <a:ext uri="{0D108BD9-81ED-4DB2-BD59-A6C34878D82A}">
                    <a16:rowId xmlns:a16="http://schemas.microsoft.com/office/drawing/2014/main" val="3163964407"/>
                  </a:ext>
                </a:extLst>
              </a:tr>
            </a:tbl>
          </a:graphicData>
        </a:graphic>
      </p:graphicFrame>
      <p:sp>
        <p:nvSpPr>
          <p:cNvPr id="8" name="TextBox 7">
            <a:extLst>
              <a:ext uri="{FF2B5EF4-FFF2-40B4-BE49-F238E27FC236}">
                <a16:creationId xmlns:a16="http://schemas.microsoft.com/office/drawing/2014/main" id="{24CEAAC1-BDE2-7132-F459-6B3C8194CAC5}"/>
              </a:ext>
            </a:extLst>
          </p:cNvPr>
          <p:cNvSpPr txBox="1"/>
          <p:nvPr/>
        </p:nvSpPr>
        <p:spPr>
          <a:xfrm>
            <a:off x="302706" y="6926933"/>
            <a:ext cx="446767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Language Gym – Check for online assignments</a:t>
            </a:r>
          </a:p>
          <a:p>
            <a:r>
              <a:rPr lang="en-US">
                <a:ea typeface="Calibri"/>
                <a:cs typeface="Calibri"/>
              </a:rPr>
              <a:t>Username: ______________________</a:t>
            </a:r>
          </a:p>
          <a:p>
            <a:r>
              <a:rPr lang="en-US">
                <a:ea typeface="Calibri"/>
                <a:cs typeface="Calibri"/>
              </a:rPr>
              <a:t>Password: _______________________</a:t>
            </a:r>
          </a:p>
        </p:txBody>
      </p:sp>
    </p:spTree>
    <p:extLst>
      <p:ext uri="{BB962C8B-B14F-4D97-AF65-F5344CB8AC3E}">
        <p14:creationId xmlns:p14="http://schemas.microsoft.com/office/powerpoint/2010/main" val="6780049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9746" y="0"/>
            <a:ext cx="6728254" cy="9900984"/>
            <a:chOff x="129746" y="0"/>
            <a:chExt cx="6728254"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7 Mathematics Homework – Half Term 4, Week 2</a:t>
              </a:r>
              <a:endParaRPr lang="en-GB" sz="2400" dirty="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dirty="0">
                  <a:ea typeface="+mn-lt"/>
                  <a:cs typeface="+mn-lt"/>
                </a:rPr>
                <a:t>This weeks homework task is assigned on SENECA, please log in and complete all relevant sections, ensuring you watch the videos where necessary to improve your understanding.</a:t>
              </a:r>
            </a:p>
            <a:p>
              <a:pPr algn="ctr"/>
              <a:endParaRPr lang="en-GB" sz="2400" dirty="0">
                <a:ea typeface="+mn-lt"/>
                <a:cs typeface="+mn-lt"/>
              </a:endParaRPr>
            </a:p>
            <a:p>
              <a:pPr algn="ctr"/>
              <a:r>
                <a:rPr lang="en-GB" sz="2400" dirty="0">
                  <a:ea typeface="+mn-lt"/>
                  <a:cs typeface="+mn-lt"/>
                </a:rPr>
                <a:t>1.2.1 Factors</a:t>
              </a:r>
            </a:p>
            <a:p>
              <a:pPr algn="ctr"/>
              <a:r>
                <a:rPr lang="en-GB" sz="2400" dirty="0">
                  <a:ea typeface="+mn-lt"/>
                  <a:cs typeface="+mn-lt"/>
                </a:rPr>
                <a:t>1.2.3 Multiples</a:t>
              </a:r>
            </a:p>
            <a:p>
              <a:pPr algn="ctr"/>
              <a:r>
                <a:rPr lang="en-GB" sz="2400" dirty="0">
                  <a:ea typeface="+mn-lt"/>
                  <a:cs typeface="+mn-lt"/>
                </a:rPr>
                <a:t>1.4.1 Fractions</a:t>
              </a:r>
            </a:p>
            <a:p>
              <a:pPr algn="ctr"/>
              <a:r>
                <a:rPr lang="en-GB" sz="2400" dirty="0">
                  <a:ea typeface="+mn-lt"/>
                  <a:cs typeface="+mn-lt"/>
                </a:rPr>
                <a:t>1.4.2 Mixed and Improper Fractions</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dirty="0"/>
                <a:t>What have been your strengths in maths this week?</a:t>
              </a:r>
            </a:p>
            <a:p>
              <a:pPr marL="342900" indent="-342900">
                <a:buFont typeface="+mj-lt"/>
                <a:buAutoNum type="arabicPeriod"/>
              </a:pPr>
              <a:r>
                <a:rPr lang="en-GB" dirty="0"/>
                <a:t>What have been the areas that have challenged you in maths this week?</a:t>
              </a:r>
            </a:p>
            <a:p>
              <a:pPr marL="342900" indent="-342900">
                <a:buFont typeface="+mj-lt"/>
                <a:buAutoNum type="arabicPeriod"/>
              </a:pPr>
              <a:r>
                <a:rPr lang="en-GB" dirty="0"/>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dirty="0">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dirty="0">
                  <a:solidFill>
                    <a:srgbClr val="000000"/>
                  </a:solidFill>
                  <a:effectLst/>
                  <a:latin typeface="Calibri" panose="020F0502020204030204" pitchFamily="34" charset="0"/>
                </a:rPr>
                <a:t> </a:t>
              </a:r>
              <a:endParaRPr lang="en-US" sz="1000" b="0" i="0" dirty="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dirty="0">
                  <a:ea typeface="+mn-lt"/>
                  <a:cs typeface="+mn-lt"/>
                </a:rPr>
                <a:t>Extension Task – </a:t>
              </a:r>
              <a:r>
                <a:rPr lang="en-GB" sz="1400" dirty="0"/>
                <a:t>Jasper feeds his dog</a:t>
              </a:r>
              <a:r>
                <a:rPr lang="en-GB" dirty="0"/>
                <a:t> ⅔ </a:t>
              </a:r>
              <a:r>
                <a:rPr lang="en-GB" sz="1400" dirty="0"/>
                <a:t>of a can of dog food each day. Work out how many cans of dog food are eaten each week. Give your answer as a mixed number.</a:t>
              </a:r>
              <a:endParaRPr lang="en-GB" sz="1400" dirty="0">
                <a:ea typeface="+mn-lt"/>
                <a:cs typeface="+mn-lt"/>
              </a:endParaRP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t>Key words – integer, equivalent, factor, multiple, prime, improper, denominator, numerator</a:t>
              </a:r>
              <a:endParaRPr lang="en-US" dirty="0"/>
            </a:p>
          </p:txBody>
        </p:sp>
        <mc:AlternateContent xmlns:mc="http://schemas.openxmlformats.org/markup-compatibility/2006" xmlns:a14="http://schemas.microsoft.com/office/drawing/2010/main">
          <mc:Choice Requires="a14">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164550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a:t>Recap Task – Simplifying algebraic Expressions (Half term 2)</a:t>
                  </a:r>
                </a:p>
                <a:p>
                  <a:pPr algn="ctr"/>
                  <a:r>
                    <a:rPr lang="en-GB" dirty="0"/>
                    <a:t>Simplify the following expressions by COLLECTING LIKE TERMS:</a:t>
                  </a:r>
                </a:p>
                <a:p>
                  <a:pPr algn="ctr"/>
                  <a:endParaRPr lang="en-GB" dirty="0"/>
                </a:p>
                <a:p>
                  <a:pPr marL="342900" indent="-342900" algn="ctr">
                    <a:buAutoNum type="alphaLcParenR"/>
                  </a:pPr>
                  <a14:m>
                    <m:oMath xmlns:m="http://schemas.openxmlformats.org/officeDocument/2006/math">
                      <m:r>
                        <a:rPr lang="en-GB" b="0" i="1" smtClean="0">
                          <a:latin typeface="Cambria Math" panose="02040503050406030204" pitchFamily="18" charset="0"/>
                        </a:rPr>
                        <m:t>5</m:t>
                      </m:r>
                      <m:r>
                        <a:rPr lang="en-GB" b="0" i="1" smtClean="0">
                          <a:latin typeface="Cambria Math" panose="02040503050406030204" pitchFamily="18" charset="0"/>
                        </a:rPr>
                        <m:t>𝑥</m:t>
                      </m:r>
                      <m:r>
                        <a:rPr lang="en-GB" b="0" i="1" smtClean="0">
                          <a:latin typeface="Cambria Math" panose="02040503050406030204" pitchFamily="18" charset="0"/>
                        </a:rPr>
                        <m:t>+3</m:t>
                      </m:r>
                      <m:r>
                        <a:rPr lang="en-GB" b="0" i="1" smtClean="0">
                          <a:latin typeface="Cambria Math" panose="02040503050406030204" pitchFamily="18" charset="0"/>
                        </a:rPr>
                        <m:t>𝑦</m:t>
                      </m:r>
                      <m:r>
                        <a:rPr lang="en-GB" b="0" i="1" smtClean="0">
                          <a:latin typeface="Cambria Math" panose="02040503050406030204" pitchFamily="18" charset="0"/>
                        </a:rPr>
                        <m:t>+7</m:t>
                      </m:r>
                      <m:r>
                        <a:rPr lang="en-GB" b="0" i="1" smtClean="0">
                          <a:latin typeface="Cambria Math" panose="02040503050406030204" pitchFamily="18" charset="0"/>
                        </a:rPr>
                        <m:t>𝑥</m:t>
                      </m:r>
                      <m:r>
                        <a:rPr lang="en-GB" b="0" i="1" smtClean="0">
                          <a:latin typeface="Cambria Math" panose="02040503050406030204" pitchFamily="18" charset="0"/>
                        </a:rPr>
                        <m:t>+9</m:t>
                      </m:r>
                      <m:r>
                        <a:rPr lang="en-GB" b="0" i="1" smtClean="0">
                          <a:latin typeface="Cambria Math" panose="02040503050406030204" pitchFamily="18" charset="0"/>
                        </a:rPr>
                        <m:t>𝑦</m:t>
                      </m:r>
                    </m:oMath>
                  </a14:m>
                  <a:endParaRPr lang="en-GB" b="0" dirty="0"/>
                </a:p>
                <a:p>
                  <a:pPr marL="342900" indent="-342900" algn="ctr">
                    <a:buAutoNum type="alphaLcParenR"/>
                  </a:pPr>
                  <a14:m>
                    <m:oMath xmlns:m="http://schemas.openxmlformats.org/officeDocument/2006/math">
                      <m:r>
                        <a:rPr lang="en-GB" b="0" i="1" smtClean="0">
                          <a:latin typeface="Cambria Math" panose="02040503050406030204" pitchFamily="18" charset="0"/>
                        </a:rPr>
                        <m:t>12</m:t>
                      </m:r>
                      <m:r>
                        <a:rPr lang="en-GB" b="0" i="1" smtClean="0">
                          <a:latin typeface="Cambria Math" panose="02040503050406030204" pitchFamily="18" charset="0"/>
                        </a:rPr>
                        <m:t>𝑎</m:t>
                      </m:r>
                      <m:r>
                        <a:rPr lang="en-GB" b="0" i="1" smtClean="0">
                          <a:latin typeface="Cambria Math" panose="02040503050406030204" pitchFamily="18" charset="0"/>
                        </a:rPr>
                        <m:t>+4</m:t>
                      </m:r>
                      <m:r>
                        <a:rPr lang="en-GB" b="0" i="1" smtClean="0">
                          <a:latin typeface="Cambria Math" panose="02040503050406030204" pitchFamily="18" charset="0"/>
                        </a:rPr>
                        <m:t>𝑏</m:t>
                      </m:r>
                      <m:r>
                        <a:rPr lang="en-GB" b="0" i="1" smtClean="0">
                          <a:latin typeface="Cambria Math" panose="02040503050406030204" pitchFamily="18" charset="0"/>
                        </a:rPr>
                        <m:t> −7</m:t>
                      </m:r>
                      <m:r>
                        <a:rPr lang="en-GB" b="0" i="1" smtClean="0">
                          <a:latin typeface="Cambria Math" panose="02040503050406030204" pitchFamily="18" charset="0"/>
                        </a:rPr>
                        <m:t>𝑎</m:t>
                      </m:r>
                      <m:r>
                        <a:rPr lang="en-GB" b="0" i="1" smtClean="0">
                          <a:latin typeface="Cambria Math" panose="02040503050406030204" pitchFamily="18" charset="0"/>
                        </a:rPr>
                        <m:t>+8</m:t>
                      </m:r>
                      <m:r>
                        <a:rPr lang="en-GB" b="0" i="1" smtClean="0">
                          <a:latin typeface="Cambria Math" panose="02040503050406030204" pitchFamily="18" charset="0"/>
                        </a:rPr>
                        <m:t>𝑏</m:t>
                      </m:r>
                    </m:oMath>
                  </a14:m>
                  <a:endParaRPr lang="en-GB" b="0" dirty="0"/>
                </a:p>
                <a:p>
                  <a:pPr marL="342900" indent="-342900" algn="ctr">
                    <a:buAutoNum type="alphaLcParenR"/>
                  </a:pPr>
                  <a14:m>
                    <m:oMath xmlns:m="http://schemas.openxmlformats.org/officeDocument/2006/math">
                      <m:r>
                        <a:rPr lang="en-GB" b="0" i="1" smtClean="0">
                          <a:latin typeface="Cambria Math" panose="02040503050406030204" pitchFamily="18" charset="0"/>
                        </a:rPr>
                        <m:t>15</m:t>
                      </m:r>
                      <m:r>
                        <a:rPr lang="en-GB" b="0" i="1" smtClean="0">
                          <a:latin typeface="Cambria Math" panose="02040503050406030204" pitchFamily="18" charset="0"/>
                        </a:rPr>
                        <m:t>𝑚</m:t>
                      </m:r>
                      <m:r>
                        <a:rPr lang="en-GB" b="0" i="1" smtClean="0">
                          <a:latin typeface="Cambria Math" panose="02040503050406030204" pitchFamily="18" charset="0"/>
                        </a:rPr>
                        <m:t>−3</m:t>
                      </m:r>
                      <m:r>
                        <a:rPr lang="en-GB" b="0" i="1" smtClean="0">
                          <a:latin typeface="Cambria Math" panose="02040503050406030204" pitchFamily="18" charset="0"/>
                        </a:rPr>
                        <m:t>𝑛</m:t>
                      </m:r>
                      <m:r>
                        <a:rPr lang="en-GB" b="0" i="1" smtClean="0">
                          <a:latin typeface="Cambria Math" panose="02040503050406030204" pitchFamily="18" charset="0"/>
                        </a:rPr>
                        <m:t>+12</m:t>
                      </m:r>
                      <m:r>
                        <a:rPr lang="en-GB" b="0" i="1" smtClean="0">
                          <a:latin typeface="Cambria Math" panose="02040503050406030204" pitchFamily="18" charset="0"/>
                        </a:rPr>
                        <m:t>𝑚</m:t>
                      </m:r>
                      <m:r>
                        <a:rPr lang="en-GB" b="0" i="1" smtClean="0">
                          <a:latin typeface="Cambria Math" panose="02040503050406030204" pitchFamily="18" charset="0"/>
                        </a:rPr>
                        <m:t>−3</m:t>
                      </m:r>
                      <m:r>
                        <a:rPr lang="en-GB" b="0" i="1" smtClean="0">
                          <a:latin typeface="Cambria Math" panose="02040503050406030204" pitchFamily="18" charset="0"/>
                        </a:rPr>
                        <m:t>𝑛</m:t>
                      </m:r>
                    </m:oMath>
                  </a14:m>
                  <a:endParaRPr lang="en-GB" dirty="0"/>
                </a:p>
              </p:txBody>
            </p:sp>
          </mc:Choice>
          <mc:Fallback xmlns="">
            <p:sp>
              <p:nvSpPr>
                <p:cNvPr id="9" name="Rectangle 8">
                  <a:extLst>
                    <a:ext uri="{FF2B5EF4-FFF2-40B4-BE49-F238E27FC236}">
                      <a16:creationId xmlns:a16="http://schemas.microsoft.com/office/drawing/2014/main" id="{4ADBF347-6500-75C1-7CB9-A9EED3C919E9}"/>
                    </a:ext>
                  </a:extLst>
                </p:cNvPr>
                <p:cNvSpPr>
                  <a:spLocks noRot="1" noChangeAspect="1" noMove="1" noResize="1" noEditPoints="1" noAdjustHandles="1" noChangeArrowheads="1" noChangeShapeType="1" noTextEdit="1"/>
                </p:cNvSpPr>
                <p:nvPr/>
              </p:nvSpPr>
              <p:spPr>
                <a:xfrm>
                  <a:off x="129746" y="1261024"/>
                  <a:ext cx="6561438" cy="1645509"/>
                </a:xfrm>
                <a:prstGeom prst="rect">
                  <a:avLst/>
                </a:prstGeom>
                <a:blipFill>
                  <a:blip r:embed="rId3"/>
                  <a:stretch>
                    <a:fillRect t="-4412" b="-6985"/>
                  </a:stretch>
                </a:blipFill>
              </p:spPr>
              <p:txBody>
                <a:bodyPr/>
                <a:lstStyle/>
                <a:p>
                  <a:r>
                    <a:rPr lang="en-US">
                      <a:noFill/>
                    </a:rPr>
                    <a:t> </a:t>
                  </a:r>
                </a:p>
              </p:txBody>
            </p:sp>
          </mc:Fallback>
        </mc:AlternateContent>
      </p:grpSp>
    </p:spTree>
    <p:extLst>
      <p:ext uri="{BB962C8B-B14F-4D97-AF65-F5344CB8AC3E}">
        <p14:creationId xmlns:p14="http://schemas.microsoft.com/office/powerpoint/2010/main" val="391476306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45020" y="0"/>
            <a:ext cx="6722076" cy="9440716"/>
            <a:chOff x="135924" y="0"/>
            <a:chExt cx="6722076"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7 Music - Reading Music &amp; Keyboard Skills</a:t>
              </a:r>
              <a:endParaRPr lang="en-US" dirty="0"/>
            </a:p>
            <a:p>
              <a:pPr algn="ctr"/>
              <a:r>
                <a:rPr lang="en-GB" sz="2400" b="1" dirty="0">
                  <a:ea typeface="+mn-lt"/>
                  <a:cs typeface="+mn-lt"/>
                </a:rPr>
                <a:t>Homework - Half Term 4 Week 2</a:t>
              </a:r>
              <a:endParaRPr lang="en-GB" dirty="0"/>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600" dirty="0">
                  <a:ea typeface="+mn-lt"/>
                  <a:cs typeface="+mn-lt"/>
                </a:rPr>
                <a:t>This week’s listening – Title: Moonlight Sonata</a:t>
              </a:r>
              <a:endParaRPr lang="en-US" dirty="0"/>
            </a:p>
            <a:p>
              <a:r>
                <a:rPr lang="en-GB" sz="1600" dirty="0">
                  <a:ea typeface="+mn-lt"/>
                  <a:cs typeface="+mn-lt"/>
                </a:rPr>
                <a:t>                                         Composer: Ludwig van Beethoven</a:t>
              </a:r>
              <a:endParaRPr lang="en-US" dirty="0"/>
            </a:p>
            <a:p>
              <a:r>
                <a:rPr lang="en-GB" sz="1600" dirty="0">
                  <a:ea typeface="+mn-lt"/>
                  <a:cs typeface="+mn-lt"/>
                </a:rPr>
                <a:t>                                         Genre: Classical</a:t>
              </a:r>
              <a:endParaRPr lang="en-GB" dirty="0"/>
            </a:p>
            <a:p>
              <a:endParaRPr lang="en-GB" sz="1600" dirty="0">
                <a:ea typeface="+mn-lt"/>
                <a:cs typeface="+mn-lt"/>
              </a:endParaRPr>
            </a:p>
            <a:p>
              <a:r>
                <a:rPr lang="en-GB" sz="1600" dirty="0">
                  <a:ea typeface="+mn-lt"/>
                  <a:cs typeface="+mn-lt"/>
                </a:rPr>
                <a:t>Spend time listening to the above piece of music.</a:t>
              </a:r>
              <a:endParaRPr lang="en-US" dirty="0"/>
            </a:p>
            <a:p>
              <a:r>
                <a:rPr lang="en-GB" sz="1600" dirty="0">
                  <a:ea typeface="+mn-lt"/>
                  <a:cs typeface="+mn-lt"/>
                </a:rPr>
                <a:t>Complete the page in your listening booklet –</a:t>
              </a:r>
              <a:endParaRPr lang="en-US" dirty="0"/>
            </a:p>
            <a:p>
              <a:r>
                <a:rPr lang="en-GB" sz="1600" dirty="0">
                  <a:ea typeface="+mn-lt"/>
                  <a:cs typeface="+mn-lt"/>
                </a:rPr>
                <a:t>1.Give some background information on the piece and artist/composer</a:t>
              </a:r>
              <a:endParaRPr lang="en-US" dirty="0"/>
            </a:p>
            <a:p>
              <a:r>
                <a:rPr lang="en-GB" sz="1600" dirty="0">
                  <a:ea typeface="+mn-lt"/>
                  <a:cs typeface="+mn-lt"/>
                </a:rPr>
                <a:t>2.Comment on the instrumentation and how the musical elements are used in as much detail as you can.</a:t>
              </a:r>
              <a:endParaRPr lang="en-US" dirty="0"/>
            </a:p>
            <a:p>
              <a:r>
                <a:rPr lang="en-GB" sz="1600" dirty="0">
                  <a:ea typeface="+mn-lt"/>
                  <a:cs typeface="+mn-lt"/>
                </a:rPr>
                <a:t>3.Give your personal response to the music – remember to explain why you liked or did not like the piece of music.</a:t>
              </a:r>
              <a:endParaRPr lang="en-GB" dirty="0"/>
            </a:p>
            <a:p>
              <a:pPr marL="342900" indent="-342900">
                <a:buAutoNum type="arabicPeriod"/>
              </a:pPr>
              <a:endParaRPr lang="en-GB" sz="1600">
                <a:cs typeface="Calibri"/>
              </a:endParaRPr>
            </a:p>
            <a:p>
              <a:pPr marL="342900" indent="-342900">
                <a:buAutoNum type="arabicPeriod"/>
              </a:pPr>
              <a:endParaRPr lang="en-GB" sz="16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Music this week?</a:t>
              </a:r>
            </a:p>
            <a:p>
              <a:pPr marL="342900" indent="-342900">
                <a:buFont typeface="+mj-lt"/>
                <a:buAutoNum type="arabicPeriod"/>
              </a:pPr>
              <a:r>
                <a:rPr lang="en-GB"/>
                <a:t>What have been the areas that have challenged you in Music this week?</a:t>
              </a:r>
            </a:p>
            <a:p>
              <a:pPr marL="342900" indent="-342900">
                <a:buFont typeface="+mj-lt"/>
                <a:buAutoNum type="arabicPeriod"/>
              </a:pPr>
              <a:r>
                <a:rPr lang="en-GB"/>
                <a:t>How could you improve next week?</a:t>
              </a: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ea typeface="+mn-lt"/>
                  <a:cs typeface="+mn-lt"/>
                </a:rPr>
                <a:t>Extension Task – Listen to and comment on further pieces of music by the same artist/composer.</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Tempo, Dynamics, Duration, Pitch, Silence, Articulation, Melody, Texture, Timbre </a:t>
              </a:r>
              <a:endParaRPr lang="en-GB">
                <a:cs typeface="Calibri"/>
              </a:endParaRPr>
            </a:p>
          </p:txBody>
        </p:sp>
      </p:grpSp>
      <p:graphicFrame>
        <p:nvGraphicFramePr>
          <p:cNvPr id="9" name="Table 8">
            <a:extLst>
              <a:ext uri="{FF2B5EF4-FFF2-40B4-BE49-F238E27FC236}">
                <a16:creationId xmlns:a16="http://schemas.microsoft.com/office/drawing/2014/main" id="{CFB6CA92-F0F3-77DD-99F9-E8ADB3F547FC}"/>
              </a:ext>
            </a:extLst>
          </p:cNvPr>
          <p:cNvGraphicFramePr>
            <a:graphicFrameLocks noGrp="1"/>
          </p:cNvGraphicFramePr>
          <p:nvPr>
            <p:extLst>
              <p:ext uri="{D42A27DB-BD31-4B8C-83A1-F6EECF244321}">
                <p14:modId xmlns:p14="http://schemas.microsoft.com/office/powerpoint/2010/main" val="3099095903"/>
              </p:ext>
            </p:extLst>
          </p:nvPr>
        </p:nvGraphicFramePr>
        <p:xfrm>
          <a:off x="171450" y="1300891"/>
          <a:ext cx="6521835" cy="1581150"/>
        </p:xfrm>
        <a:graphic>
          <a:graphicData uri="http://schemas.openxmlformats.org/drawingml/2006/table">
            <a:tbl>
              <a:tblPr firstRow="1" bandRow="1">
                <a:tableStyleId>{5C22544A-7EE6-4342-B048-85BDC9FD1C3A}</a:tableStyleId>
              </a:tblPr>
              <a:tblGrid>
                <a:gridCol w="6521835">
                  <a:extLst>
                    <a:ext uri="{9D8B030D-6E8A-4147-A177-3AD203B41FA5}">
                      <a16:colId xmlns:a16="http://schemas.microsoft.com/office/drawing/2014/main" val="1891297315"/>
                    </a:ext>
                  </a:extLst>
                </a:gridCol>
              </a:tblGrid>
              <a:tr h="1581150">
                <a:tc>
                  <a:txBody>
                    <a:bodyPr/>
                    <a:lstStyle/>
                    <a:p>
                      <a:pPr marL="342900" lvl="0" indent="-342900" algn="ctr">
                        <a:lnSpc>
                          <a:spcPct val="100000"/>
                        </a:lnSpc>
                        <a:spcBef>
                          <a:spcPts val="0"/>
                        </a:spcBef>
                        <a:spcAft>
                          <a:spcPts val="0"/>
                        </a:spcAft>
                        <a:buAutoNum type="arabicPeriod"/>
                      </a:pPr>
                      <a:r>
                        <a:rPr lang="en-GB" sz="1600" b="0" i="0" u="none" strike="noStrike" noProof="0" dirty="0">
                          <a:solidFill>
                            <a:schemeClr val="tx1"/>
                          </a:solidFill>
                          <a:effectLst/>
                          <a:latin typeface="Calibri"/>
                        </a:rPr>
                        <a:t>Explain what is meant by a </a:t>
                      </a:r>
                      <a:r>
                        <a:rPr lang="en-GB" sz="1600" b="1" i="1" u="none" strike="noStrike" noProof="0" dirty="0">
                          <a:solidFill>
                            <a:schemeClr val="tx1"/>
                          </a:solidFill>
                          <a:effectLst/>
                          <a:latin typeface="Calibri"/>
                        </a:rPr>
                        <a:t>scale</a:t>
                      </a:r>
                      <a:r>
                        <a:rPr lang="en-GB" sz="1600" b="0" i="0" u="none" strike="noStrike" noProof="0" dirty="0">
                          <a:solidFill>
                            <a:schemeClr val="tx1"/>
                          </a:solidFill>
                          <a:effectLst/>
                          <a:latin typeface="Calibri"/>
                        </a:rPr>
                        <a:t>.</a:t>
                      </a:r>
                      <a:endParaRPr lang="en-GB" dirty="0"/>
                    </a:p>
                    <a:p>
                      <a:pPr marL="342900" lvl="0" indent="-342900" algn="ctr">
                        <a:lnSpc>
                          <a:spcPct val="100000"/>
                        </a:lnSpc>
                        <a:spcBef>
                          <a:spcPts val="0"/>
                        </a:spcBef>
                        <a:spcAft>
                          <a:spcPts val="0"/>
                        </a:spcAft>
                        <a:buAutoNum type="arabicPeriod"/>
                      </a:pPr>
                      <a:r>
                        <a:rPr lang="en-GB" sz="1600" b="0" i="0" u="none" strike="noStrike" noProof="0" dirty="0">
                          <a:solidFill>
                            <a:schemeClr val="tx1"/>
                          </a:solidFill>
                          <a:effectLst/>
                          <a:latin typeface="Calibri"/>
                        </a:rPr>
                        <a:t>How many notes are there in an </a:t>
                      </a:r>
                      <a:r>
                        <a:rPr lang="en-GB" sz="1600" b="1" i="0" u="none" strike="noStrike" noProof="0" dirty="0">
                          <a:solidFill>
                            <a:schemeClr val="tx1"/>
                          </a:solidFill>
                          <a:effectLst/>
                          <a:latin typeface="Calibri"/>
                        </a:rPr>
                        <a:t>octave scale</a:t>
                      </a:r>
                      <a:r>
                        <a:rPr lang="en-GB" sz="1600" b="0" i="0" u="none" strike="noStrike" noProof="0" dirty="0">
                          <a:solidFill>
                            <a:schemeClr val="tx1"/>
                          </a:solidFill>
                          <a:effectLst/>
                          <a:latin typeface="Calibri"/>
                        </a:rPr>
                        <a:t>?</a:t>
                      </a:r>
                      <a:endParaRPr lang="en-GB" dirty="0"/>
                    </a:p>
                    <a:p>
                      <a:pPr marL="342900" lvl="0" indent="-342900" algn="ctr">
                        <a:lnSpc>
                          <a:spcPct val="100000"/>
                        </a:lnSpc>
                        <a:spcBef>
                          <a:spcPts val="0"/>
                        </a:spcBef>
                        <a:spcAft>
                          <a:spcPts val="0"/>
                        </a:spcAft>
                        <a:buAutoNum type="arabicPeriod"/>
                      </a:pPr>
                      <a:r>
                        <a:rPr lang="en-GB" sz="1600" b="0" i="0" u="none" strike="noStrike" noProof="0" dirty="0">
                          <a:solidFill>
                            <a:schemeClr val="tx1"/>
                          </a:solidFill>
                          <a:effectLst/>
                          <a:latin typeface="Calibri"/>
                        </a:rPr>
                        <a:t>How many </a:t>
                      </a:r>
                      <a:r>
                        <a:rPr lang="en-GB" sz="1600" b="1" i="1" u="none" strike="noStrike" noProof="0" dirty="0">
                          <a:solidFill>
                            <a:schemeClr val="tx1"/>
                          </a:solidFill>
                          <a:effectLst/>
                          <a:latin typeface="Calibri"/>
                        </a:rPr>
                        <a:t>octaves</a:t>
                      </a:r>
                      <a:r>
                        <a:rPr lang="en-GB" sz="1600" b="0" i="0" u="none" strike="noStrike" noProof="0" dirty="0">
                          <a:solidFill>
                            <a:schemeClr val="tx1"/>
                          </a:solidFill>
                          <a:effectLst/>
                          <a:latin typeface="Calibri"/>
                        </a:rPr>
                        <a:t> are on an average piano?</a:t>
                      </a:r>
                      <a:endParaRPr lang="en-GB" dirty="0"/>
                    </a:p>
                    <a:p>
                      <a:pPr marL="342900" lvl="0" indent="-342900" algn="ctr">
                        <a:lnSpc>
                          <a:spcPct val="100000"/>
                        </a:lnSpc>
                        <a:spcBef>
                          <a:spcPts val="0"/>
                        </a:spcBef>
                        <a:spcAft>
                          <a:spcPts val="0"/>
                        </a:spcAft>
                        <a:buAutoNum type="arabicPeriod"/>
                      </a:pPr>
                      <a:r>
                        <a:rPr lang="en-GB" sz="1600" b="0" i="0" u="none" strike="noStrike" noProof="0" dirty="0">
                          <a:solidFill>
                            <a:schemeClr val="tx1"/>
                          </a:solidFill>
                          <a:effectLst/>
                          <a:latin typeface="Calibri"/>
                        </a:rPr>
                        <a:t>How many </a:t>
                      </a:r>
                      <a:r>
                        <a:rPr lang="en-GB" sz="1600" b="1" i="1" u="none" strike="noStrike" noProof="0" dirty="0">
                          <a:solidFill>
                            <a:schemeClr val="tx1"/>
                          </a:solidFill>
                          <a:effectLst/>
                          <a:latin typeface="Calibri"/>
                        </a:rPr>
                        <a:t>white notes </a:t>
                      </a:r>
                      <a:r>
                        <a:rPr lang="en-GB" sz="1600" b="0" i="0" u="none" strike="noStrike" noProof="0" dirty="0">
                          <a:solidFill>
                            <a:schemeClr val="tx1"/>
                          </a:solidFill>
                          <a:effectLst/>
                          <a:latin typeface="Calibri"/>
                        </a:rPr>
                        <a:t>are on an average piano?</a:t>
                      </a:r>
                      <a:endParaRPr lang="en-GB"/>
                    </a:p>
                  </a:txBody>
                  <a:tcPr anchor="ct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1290280798"/>
                  </a:ext>
                </a:extLst>
              </a:tr>
            </a:tbl>
          </a:graphicData>
        </a:graphic>
      </p:graphicFrame>
    </p:spTree>
    <p:extLst>
      <p:ext uri="{BB962C8B-B14F-4D97-AF65-F5344CB8AC3E}">
        <p14:creationId xmlns:p14="http://schemas.microsoft.com/office/powerpoint/2010/main" val="416880070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F2B6F1A-7C32-762F-33A6-4B5A607127EF}"/>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dirty="0">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dirty="0">
                <a:solidFill>
                  <a:srgbClr val="000000"/>
                </a:solidFill>
                <a:effectLst/>
                <a:latin typeface="Calibri" panose="020F0502020204030204" pitchFamily="34" charset="0"/>
              </a:rPr>
              <a:t> </a:t>
            </a:r>
            <a:endParaRPr lang="en-US" sz="1000" b="0" i="0" dirty="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83B46073-E699-EC44-DD7B-11EC6DD2ED78}"/>
              </a:ext>
            </a:extLst>
          </p:cNvPr>
          <p:cNvGrpSpPr/>
          <p:nvPr/>
        </p:nvGrpSpPr>
        <p:grpSpPr>
          <a:xfrm>
            <a:off x="66941" y="0"/>
            <a:ext cx="6799216" cy="9226401"/>
            <a:chOff x="3809086" y="0"/>
            <a:chExt cx="6731069" cy="9440716"/>
          </a:xfrm>
        </p:grpSpPr>
        <p:pic>
          <p:nvPicPr>
            <p:cNvPr id="5" name="Picture 4">
              <a:extLst>
                <a:ext uri="{FF2B5EF4-FFF2-40B4-BE49-F238E27FC236}">
                  <a16:creationId xmlns:a16="http://schemas.microsoft.com/office/drawing/2014/main" id="{D4AEDD8E-616C-6414-4BDB-E5AC703CF502}"/>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1362"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C68CE6ED-E59F-EE7C-5CA3-932830C02986}"/>
                </a:ext>
              </a:extLst>
            </p:cNvPr>
            <p:cNvSpPr/>
            <p:nvPr/>
          </p:nvSpPr>
          <p:spPr>
            <a:xfrm>
              <a:off x="3818079"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dirty="0">
                  <a:ea typeface="+mn-lt"/>
                  <a:cs typeface="+mn-lt"/>
                </a:rPr>
                <a:t>Year 7 RE Homework – Half Term 4, Week 2</a:t>
              </a:r>
              <a:endParaRPr lang="en-GB" sz="2400">
                <a:ea typeface="+mn-lt"/>
                <a:cs typeface="+mn-lt"/>
              </a:endParaRPr>
            </a:p>
          </p:txBody>
        </p:sp>
        <p:sp>
          <p:nvSpPr>
            <p:cNvPr id="7" name="Rectangle 6">
              <a:extLst>
                <a:ext uri="{FF2B5EF4-FFF2-40B4-BE49-F238E27FC236}">
                  <a16:creationId xmlns:a16="http://schemas.microsoft.com/office/drawing/2014/main" id="{1921D3FF-AAFA-17A8-73CA-C83CEEE38564}"/>
                </a:ext>
              </a:extLst>
            </p:cNvPr>
            <p:cNvSpPr/>
            <p:nvPr/>
          </p:nvSpPr>
          <p:spPr>
            <a:xfrm>
              <a:off x="3812913" y="2971883"/>
              <a:ext cx="6561438" cy="3794683"/>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spcBef>
                  <a:spcPct val="0"/>
                </a:spcBef>
                <a:spcAft>
                  <a:spcPct val="0"/>
                </a:spcAft>
              </a:pPr>
              <a:r>
                <a:rPr lang="en-GB" sz="2000" dirty="0">
                  <a:solidFill>
                    <a:schemeClr val="tx1"/>
                  </a:solidFill>
                  <a:latin typeface="Calibri"/>
                  <a:ea typeface="+mn-lt"/>
                  <a:cs typeface="+mn-lt"/>
                </a:rPr>
                <a:t>1. Why are there so many different types of Christian groups?</a:t>
              </a:r>
              <a:endParaRPr lang="en-US" sz="2000">
                <a:solidFill>
                  <a:schemeClr val="tx1"/>
                </a:solidFill>
                <a:latin typeface="Calibri"/>
                <a:ea typeface="+mn-lt"/>
                <a:cs typeface="+mn-lt"/>
              </a:endParaRPr>
            </a:p>
            <a:p>
              <a:pPr>
                <a:spcBef>
                  <a:spcPct val="0"/>
                </a:spcBef>
                <a:spcAft>
                  <a:spcPct val="0"/>
                </a:spcAft>
              </a:pPr>
              <a:endParaRPr lang="en-GB" sz="2000" dirty="0">
                <a:solidFill>
                  <a:schemeClr val="tx1"/>
                </a:solidFill>
                <a:ea typeface="+mn-lt"/>
                <a:cs typeface="+mn-lt"/>
              </a:endParaRPr>
            </a:p>
            <a:p>
              <a:pPr>
                <a:spcBef>
                  <a:spcPct val="0"/>
                </a:spcBef>
                <a:spcAft>
                  <a:spcPct val="0"/>
                </a:spcAft>
              </a:pPr>
              <a:r>
                <a:rPr lang="en-GB" sz="2000" dirty="0">
                  <a:solidFill>
                    <a:schemeClr val="tx1"/>
                  </a:solidFill>
                  <a:latin typeface="Calibri"/>
                  <a:ea typeface="+mn-lt"/>
                  <a:cs typeface="+mn-lt"/>
                </a:rPr>
                <a:t>2. Choose one denomination and create a fact file about it, including information about when it began and how they worship.</a:t>
              </a:r>
            </a:p>
            <a:p>
              <a:pPr>
                <a:spcBef>
                  <a:spcPct val="0"/>
                </a:spcBef>
                <a:spcAft>
                  <a:spcPct val="0"/>
                </a:spcAft>
              </a:pPr>
              <a:endParaRPr lang="en-GB" sz="2000" dirty="0">
                <a:solidFill>
                  <a:schemeClr val="tx1"/>
                </a:solidFill>
                <a:ea typeface="+mn-lt"/>
                <a:cs typeface="+mn-lt"/>
              </a:endParaRPr>
            </a:p>
            <a:p>
              <a:pPr>
                <a:spcBef>
                  <a:spcPct val="0"/>
                </a:spcBef>
                <a:spcAft>
                  <a:spcPct val="0"/>
                </a:spcAft>
              </a:pPr>
              <a:endParaRPr lang="en-GB" sz="2000" dirty="0">
                <a:solidFill>
                  <a:schemeClr val="tx1"/>
                </a:solidFill>
                <a:latin typeface="Calibri" panose="020F0502020204030204"/>
                <a:cs typeface="Calibri"/>
              </a:endParaRPr>
            </a:p>
            <a:p>
              <a:pPr>
                <a:spcBef>
                  <a:spcPct val="0"/>
                </a:spcBef>
                <a:spcAft>
                  <a:spcPct val="0"/>
                </a:spcAft>
              </a:pPr>
              <a:endParaRPr lang="en-GB" sz="2000" dirty="0">
                <a:solidFill>
                  <a:schemeClr val="tx1"/>
                </a:solidFill>
                <a:latin typeface="Calibri" panose="020F0502020204030204"/>
                <a:cs typeface="Calibri"/>
              </a:endParaRPr>
            </a:p>
            <a:p>
              <a:pPr>
                <a:spcBef>
                  <a:spcPct val="0"/>
                </a:spcBef>
                <a:spcAft>
                  <a:spcPct val="0"/>
                </a:spcAft>
              </a:pPr>
              <a:endParaRPr lang="en-GB" sz="2000" dirty="0">
                <a:latin typeface="Calibri" panose="020F0502020204030204"/>
                <a:cs typeface="Calibri"/>
              </a:endParaRPr>
            </a:p>
            <a:p>
              <a:pPr>
                <a:spcBef>
                  <a:spcPct val="0"/>
                </a:spcBef>
                <a:spcAft>
                  <a:spcPct val="0"/>
                </a:spcAft>
              </a:pPr>
              <a:endParaRPr lang="en-GB" sz="2000" dirty="0">
                <a:latin typeface="Comic Sans MS"/>
                <a:cs typeface="Calibri"/>
              </a:endParaRPr>
            </a:p>
          </p:txBody>
        </p:sp>
        <p:sp>
          <p:nvSpPr>
            <p:cNvPr id="8" name="Rectangle 7">
              <a:extLst>
                <a:ext uri="{FF2B5EF4-FFF2-40B4-BE49-F238E27FC236}">
                  <a16:creationId xmlns:a16="http://schemas.microsoft.com/office/drawing/2014/main" id="{DD3E9E04-A99C-5FB4-B1D4-7EDCFC4760BD}"/>
                </a:ext>
              </a:extLst>
            </p:cNvPr>
            <p:cNvSpPr/>
            <p:nvPr/>
          </p:nvSpPr>
          <p:spPr>
            <a:xfrm>
              <a:off x="3827175"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dirty="0"/>
                <a:t>What have been your strengths in RE this week?</a:t>
              </a:r>
              <a:endParaRPr lang="en-US" sz="1400">
                <a:cs typeface="Calibri"/>
              </a:endParaRPr>
            </a:p>
            <a:p>
              <a:pPr marL="236855" indent="-236855">
                <a:buFont typeface="+mj-lt"/>
                <a:buAutoNum type="arabicPeriod"/>
              </a:pPr>
              <a:r>
                <a:rPr lang="en-GB" sz="1400" dirty="0"/>
                <a:t>What have been the areas that have challenged you in Christianity this week?</a:t>
              </a:r>
              <a:endParaRPr lang="en-GB" sz="1400">
                <a:cs typeface="Calibri"/>
              </a:endParaRPr>
            </a:p>
            <a:p>
              <a:pPr marL="236855" indent="-236855">
                <a:buFont typeface="+mj-lt"/>
                <a:buAutoNum type="arabicPeriod"/>
              </a:pPr>
              <a:r>
                <a:rPr lang="en-GB" sz="1400" dirty="0"/>
                <a:t>How could you improve next week?</a:t>
              </a:r>
              <a:endParaRPr lang="en-GB" sz="1400">
                <a:cs typeface="Calibri" panose="020F0502020204030204"/>
              </a:endParaRPr>
            </a:p>
          </p:txBody>
        </p:sp>
        <p:sp>
          <p:nvSpPr>
            <p:cNvPr id="9" name="Rectangle 8">
              <a:extLst>
                <a:ext uri="{FF2B5EF4-FFF2-40B4-BE49-F238E27FC236}">
                  <a16:creationId xmlns:a16="http://schemas.microsoft.com/office/drawing/2014/main" id="{D37E4305-55E5-CA77-668E-40CD41DD45E9}"/>
                </a:ext>
              </a:extLst>
            </p:cNvPr>
            <p:cNvSpPr/>
            <p:nvPr/>
          </p:nvSpPr>
          <p:spPr>
            <a:xfrm>
              <a:off x="3812912" y="7548743"/>
              <a:ext cx="6561438" cy="755773"/>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dirty="0">
                  <a:ea typeface="+mn-lt"/>
                  <a:cs typeface="+mn-lt"/>
                </a:rPr>
                <a:t>Extension Task – Compare the denomination that you researched with another one. How do they differ? How are they similar?</a:t>
              </a:r>
            </a:p>
          </p:txBody>
        </p:sp>
        <p:sp>
          <p:nvSpPr>
            <p:cNvPr id="10" name="Rectangle 9">
              <a:extLst>
                <a:ext uri="{FF2B5EF4-FFF2-40B4-BE49-F238E27FC236}">
                  <a16:creationId xmlns:a16="http://schemas.microsoft.com/office/drawing/2014/main" id="{6447AA29-5850-EF4D-2C3C-007D19E4CA33}"/>
                </a:ext>
              </a:extLst>
            </p:cNvPr>
            <p:cNvSpPr/>
            <p:nvPr/>
          </p:nvSpPr>
          <p:spPr>
            <a:xfrm>
              <a:off x="3809086" y="6856261"/>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dirty="0"/>
                <a:t>Key words – Denominations, Christian, Clergy, Protestant, Orthodox, Catholic</a:t>
              </a:r>
              <a:endParaRPr lang="en-GB">
                <a:cs typeface="Calibri"/>
              </a:endParaRPr>
            </a:p>
          </p:txBody>
        </p:sp>
        <p:sp>
          <p:nvSpPr>
            <p:cNvPr id="11" name="Rectangle 10">
              <a:extLst>
                <a:ext uri="{FF2B5EF4-FFF2-40B4-BE49-F238E27FC236}">
                  <a16:creationId xmlns:a16="http://schemas.microsoft.com/office/drawing/2014/main" id="{ADF83961-E687-595F-843C-89B442BD850C}"/>
                </a:ext>
              </a:extLst>
            </p:cNvPr>
            <p:cNvSpPr/>
            <p:nvPr/>
          </p:nvSpPr>
          <p:spPr>
            <a:xfrm>
              <a:off x="3811901" y="1261024"/>
              <a:ext cx="6561438" cy="164550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endParaRPr lang="en-GB" sz="1600" dirty="0">
                <a:ea typeface="+mn-lt"/>
                <a:cs typeface="+mn-lt"/>
              </a:endParaRPr>
            </a:p>
            <a:p>
              <a:r>
                <a:rPr lang="en-GB" dirty="0">
                  <a:ea typeface="+mn-lt"/>
                  <a:cs typeface="+mn-lt"/>
                </a:rPr>
                <a:t>Christianity Today Quiz</a:t>
              </a:r>
            </a:p>
          </p:txBody>
        </p:sp>
      </p:grpSp>
      <p:pic>
        <p:nvPicPr>
          <p:cNvPr id="2" name="Picture 1" descr="Image result for christian denominations">
            <a:extLst>
              <a:ext uri="{FF2B5EF4-FFF2-40B4-BE49-F238E27FC236}">
                <a16:creationId xmlns:a16="http://schemas.microsoft.com/office/drawing/2014/main" id="{07C86694-665D-4E10-48DE-283C745D2B69}"/>
              </a:ext>
            </a:extLst>
          </p:cNvPr>
          <p:cNvPicPr>
            <a:picLocks noChangeAspect="1"/>
          </p:cNvPicPr>
          <p:nvPr/>
        </p:nvPicPr>
        <p:blipFill>
          <a:blip r:embed="rId3"/>
          <a:stretch>
            <a:fillRect/>
          </a:stretch>
        </p:blipFill>
        <p:spPr>
          <a:xfrm>
            <a:off x="2137639" y="4515292"/>
            <a:ext cx="2889714" cy="1955284"/>
          </a:xfrm>
          <a:prstGeom prst="rect">
            <a:avLst/>
          </a:prstGeom>
        </p:spPr>
      </p:pic>
      <p:pic>
        <p:nvPicPr>
          <p:cNvPr id="12" name="Picture 11" descr="A qr code with black squares&#10;&#10;Description automatically generated">
            <a:extLst>
              <a:ext uri="{FF2B5EF4-FFF2-40B4-BE49-F238E27FC236}">
                <a16:creationId xmlns:a16="http://schemas.microsoft.com/office/drawing/2014/main" id="{0037CBE6-19F3-7FD3-5299-DE844854D59B}"/>
              </a:ext>
            </a:extLst>
          </p:cNvPr>
          <p:cNvPicPr>
            <a:picLocks noChangeAspect="1"/>
          </p:cNvPicPr>
          <p:nvPr/>
        </p:nvPicPr>
        <p:blipFill>
          <a:blip r:embed="rId4"/>
          <a:stretch>
            <a:fillRect/>
          </a:stretch>
        </p:blipFill>
        <p:spPr>
          <a:xfrm flipV="1">
            <a:off x="4898571" y="1298059"/>
            <a:ext cx="1358744" cy="1377801"/>
          </a:xfrm>
          <a:prstGeom prst="rect">
            <a:avLst/>
          </a:prstGeom>
        </p:spPr>
      </p:pic>
    </p:spTree>
    <p:extLst>
      <p:ext uri="{BB962C8B-B14F-4D97-AF65-F5344CB8AC3E}">
        <p14:creationId xmlns:p14="http://schemas.microsoft.com/office/powerpoint/2010/main" val="334969505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9746" y="0"/>
            <a:ext cx="6728254" cy="9440716"/>
            <a:chOff x="129746" y="0"/>
            <a:chExt cx="6728254"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7 Science Homework – Half Term 4, Week 2</a:t>
              </a:r>
              <a:endParaRPr lang="en-GB" sz="2400" dirty="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29746" y="2967262"/>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ea typeface="+mn-lt"/>
                  <a:cs typeface="+mn-lt"/>
                </a:rPr>
                <a:t>Main Task (27</a:t>
              </a:r>
              <a:r>
                <a:rPr lang="en-GB" baseline="30000" dirty="0">
                  <a:ea typeface="+mn-lt"/>
                  <a:cs typeface="+mn-lt"/>
                </a:rPr>
                <a:t>th</a:t>
              </a:r>
              <a:r>
                <a:rPr lang="en-GB" dirty="0">
                  <a:ea typeface="+mn-lt"/>
                  <a:cs typeface="+mn-lt"/>
                </a:rPr>
                <a:t> February 2024):</a:t>
              </a:r>
            </a:p>
            <a:p>
              <a:pPr algn="ctr"/>
              <a:r>
                <a:rPr lang="en-GB" b="1" u="sng" dirty="0">
                  <a:ea typeface="+mn-lt"/>
                  <a:cs typeface="+mn-lt"/>
                </a:rPr>
                <a:t>Due: 5</a:t>
              </a:r>
              <a:r>
                <a:rPr lang="en-GB" b="1" u="sng" baseline="30000" dirty="0">
                  <a:ea typeface="+mn-lt"/>
                  <a:cs typeface="+mn-lt"/>
                </a:rPr>
                <a:t>th</a:t>
              </a:r>
              <a:r>
                <a:rPr lang="en-GB" b="1" u="sng" dirty="0">
                  <a:ea typeface="+mn-lt"/>
                  <a:cs typeface="+mn-lt"/>
                </a:rPr>
                <a:t> March 2024</a:t>
              </a:r>
            </a:p>
            <a:p>
              <a:endParaRPr lang="en-GB" dirty="0">
                <a:ea typeface="+mn-lt"/>
                <a:cs typeface="+mn-lt"/>
              </a:endParaRPr>
            </a:p>
            <a:p>
              <a:r>
                <a:rPr lang="en-GB" b="1" u="sng" dirty="0">
                  <a:ea typeface="+mn-lt"/>
                  <a:cs typeface="+mn-lt"/>
                </a:rPr>
                <a:t>Recap on Energy </a:t>
              </a:r>
            </a:p>
            <a:p>
              <a:endParaRPr lang="en-GB" b="1" u="sng" dirty="0">
                <a:ea typeface="+mn-lt"/>
                <a:cs typeface="+mn-lt"/>
              </a:endParaRPr>
            </a:p>
            <a:p>
              <a:r>
                <a:rPr lang="en-GB" dirty="0">
                  <a:ea typeface="+mn-lt"/>
                  <a:cs typeface="+mn-lt"/>
                </a:rPr>
                <a:t>3.1.5 to 3.1.8 – Efficiency of Energy </a:t>
              </a:r>
            </a:p>
            <a:p>
              <a:r>
                <a:rPr lang="en-GB" dirty="0">
                  <a:ea typeface="+mn-lt"/>
                  <a:cs typeface="+mn-lt"/>
                </a:rPr>
                <a:t>Transfer to Heat Transfer</a:t>
              </a:r>
            </a:p>
            <a:p>
              <a:endParaRPr lang="en-GB" dirty="0">
                <a:ea typeface="+mn-lt"/>
                <a:cs typeface="+mn-lt"/>
              </a:endParaRPr>
            </a:p>
            <a:p>
              <a:r>
                <a:rPr lang="en-GB" b="1" u="sng" dirty="0">
                  <a:ea typeface="+mn-lt"/>
                  <a:cs typeface="+mn-lt"/>
                </a:rPr>
                <a:t>Recap on Light and Space</a:t>
              </a:r>
            </a:p>
            <a:p>
              <a:endParaRPr lang="en-GB" b="1" u="sng" dirty="0">
                <a:ea typeface="+mn-lt"/>
                <a:cs typeface="+mn-lt"/>
              </a:endParaRPr>
            </a:p>
            <a:p>
              <a:r>
                <a:rPr lang="en-GB" dirty="0">
                  <a:ea typeface="+mn-lt"/>
                  <a:cs typeface="+mn-lt"/>
                </a:rPr>
                <a:t>3.6.5 to 3.6.8 - Beyond the Milky Way </a:t>
              </a:r>
            </a:p>
            <a:p>
              <a:r>
                <a:rPr lang="en-GB" dirty="0">
                  <a:ea typeface="+mn-lt"/>
                  <a:cs typeface="+mn-lt"/>
                </a:rPr>
                <a:t>To The Moon</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ea typeface="+mn-lt"/>
                  <a:cs typeface="+mn-lt"/>
                </a:rPr>
                <a:t>Extension Task – Complete Crosswords / Exam Style Questions inside Chemistry or Biology Extension Booklets, Mark Date Completed.  </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dirty="0"/>
                <a:t>Key words – Efficiency, Wasted Energy, Thermal Energy, Conduction, Convection, Radiation, Milky Way, Galaxy, Moon, Seasons, Days, Months, Years</a:t>
              </a: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164550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normAutofit/>
            </a:bodyPr>
            <a:lstStyle/>
            <a:p>
              <a:pPr algn="ctr"/>
              <a:r>
                <a:rPr lang="en-GB" sz="1700" dirty="0">
                  <a:cs typeface="Calibri"/>
                </a:rPr>
                <a:t>Recap: </a:t>
              </a:r>
            </a:p>
            <a:p>
              <a:pPr algn="ctr"/>
              <a:endParaRPr lang="en-GB" sz="1700" dirty="0">
                <a:cs typeface="Calibri"/>
              </a:endParaRPr>
            </a:p>
            <a:p>
              <a:pPr algn="ctr"/>
              <a:r>
                <a:rPr lang="en-GB" sz="1700" dirty="0">
                  <a:cs typeface="Calibri"/>
                </a:rPr>
                <a:t>See Below</a:t>
              </a:r>
            </a:p>
          </p:txBody>
        </p:sp>
      </p:grpSp>
      <p:pic>
        <p:nvPicPr>
          <p:cNvPr id="2050" name="Picture 2">
            <a:extLst>
              <a:ext uri="{FF2B5EF4-FFF2-40B4-BE49-F238E27FC236}">
                <a16:creationId xmlns:a16="http://schemas.microsoft.com/office/drawing/2014/main" id="{86C9EF7C-670C-BB2B-412C-0D991E26C2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50926" y="4168588"/>
            <a:ext cx="2376767" cy="23767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390206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71916" y="9138"/>
            <a:ext cx="6722076" cy="9900984"/>
            <a:chOff x="135924" y="0"/>
            <a:chExt cx="6722076"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7 Young Enterprise, Homework – Half Term 4, Week 2</a:t>
              </a:r>
              <a:endParaRPr lang="en-GB" sz="2400" dirty="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8281" y="3124851"/>
              <a:ext cx="6561438" cy="365629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endParaRPr lang="en-GB" sz="2000" u="sng">
                <a:solidFill>
                  <a:srgbClr val="000000"/>
                </a:solidFill>
                <a:latin typeface="Calibri"/>
                <a:ea typeface="Calibri"/>
                <a:cs typeface="Calibri"/>
              </a:endParaRPr>
            </a:p>
            <a:p>
              <a:pPr algn="ctr"/>
              <a:r>
                <a:rPr lang="en-GB" sz="2400" u="sng" dirty="0">
                  <a:latin typeface="Calibri"/>
                  <a:ea typeface="+mn-lt"/>
                  <a:cs typeface="Arial"/>
                </a:rPr>
                <a:t>Main Task</a:t>
              </a:r>
            </a:p>
            <a:p>
              <a:pPr algn="ctr"/>
              <a:endParaRPr lang="en-GB" sz="2400" u="sng">
                <a:ea typeface="+mn-lt"/>
                <a:cs typeface="Arial"/>
              </a:endParaRPr>
            </a:p>
            <a:p>
              <a:pPr algn="ctr"/>
              <a:r>
                <a:rPr lang="en-GB" sz="2400" dirty="0">
                  <a:ea typeface="+mn-lt"/>
                  <a:cs typeface="+mn-lt"/>
                </a:rPr>
                <a:t>Come up with an idea for a business. Imagine you are in charge of this business.</a:t>
              </a:r>
              <a:endParaRPr lang="en-GB" dirty="0"/>
            </a:p>
            <a:p>
              <a:pPr algn="ctr"/>
              <a:endParaRPr lang="en-GB"/>
            </a:p>
            <a:p>
              <a:pPr algn="ctr"/>
              <a:r>
                <a:rPr lang="en-GB" sz="2400" dirty="0">
                  <a:ea typeface="+mn-lt"/>
                  <a:cs typeface="+mn-lt"/>
                </a:rPr>
                <a:t>Explain the strategy and tactics that you would use in order to try and help the business succeed. Explain your ideas. Try to convince the reader that your business could work. (10 marks)</a:t>
              </a:r>
              <a:endParaRPr lang="en-GB" dirty="0"/>
            </a:p>
            <a:p>
              <a:pPr algn="ctr"/>
              <a:endParaRPr lang="en-GB" sz="2400" dirty="0">
                <a:ea typeface="Calibri"/>
                <a:cs typeface="Calibri"/>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this week?</a:t>
              </a:r>
            </a:p>
            <a:p>
              <a:pPr marL="342900" indent="-342900">
                <a:buFont typeface="+mj-lt"/>
                <a:buAutoNum type="arabicPeriod"/>
              </a:pPr>
              <a:r>
                <a:rPr lang="en-GB"/>
                <a:t>What have been the areas that have challenged you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rot="10800000" flipV="1">
              <a:off x="135924" y="7596071"/>
              <a:ext cx="6561438" cy="68441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600" dirty="0">
                  <a:ea typeface="+mn-lt"/>
                  <a:cs typeface="+mn-lt"/>
                </a:rPr>
                <a:t>Extension Task: What are the 3 biggest problems that you think could stop your idea being successful? Explain each point. (6 marks)</a:t>
              </a:r>
            </a:p>
          </p:txBody>
        </p:sp>
        <p:sp>
          <p:nvSpPr>
            <p:cNvPr id="7" name="Rectangle 6">
              <a:extLst>
                <a:ext uri="{FF2B5EF4-FFF2-40B4-BE49-F238E27FC236}">
                  <a16:creationId xmlns:a16="http://schemas.microsoft.com/office/drawing/2014/main" id="{D3695D3E-C125-EF5F-32F6-B7E32E204520}"/>
                </a:ext>
              </a:extLst>
            </p:cNvPr>
            <p:cNvSpPr/>
            <p:nvPr/>
          </p:nvSpPr>
          <p:spPr>
            <a:xfrm>
              <a:off x="145020" y="690114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t>Key words: Strategy, Tactics, Convince</a:t>
              </a:r>
            </a:p>
          </p:txBody>
        </p:sp>
        <p:sp>
          <p:nvSpPr>
            <p:cNvPr id="9" name="Rectangle 8">
              <a:extLst>
                <a:ext uri="{FF2B5EF4-FFF2-40B4-BE49-F238E27FC236}">
                  <a16:creationId xmlns:a16="http://schemas.microsoft.com/office/drawing/2014/main" id="{4ADBF347-6500-75C1-7CB9-A9EED3C919E9}"/>
                </a:ext>
              </a:extLst>
            </p:cNvPr>
            <p:cNvSpPr/>
            <p:nvPr/>
          </p:nvSpPr>
          <p:spPr>
            <a:xfrm>
              <a:off x="145020" y="1229438"/>
              <a:ext cx="6561438" cy="178419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000" u="sng" dirty="0"/>
                <a:t>Recap</a:t>
              </a:r>
              <a:r>
                <a:rPr lang="en-GB" sz="2000" dirty="0"/>
                <a:t> </a:t>
              </a:r>
              <a:endParaRPr lang="en-US" u="sng" dirty="0">
                <a:ea typeface="+mn-lt"/>
                <a:cs typeface="+mn-lt"/>
              </a:endParaRPr>
            </a:p>
            <a:p>
              <a:pPr algn="ctr"/>
              <a:r>
                <a:rPr lang="en-GB" sz="2000" dirty="0">
                  <a:ea typeface="Calibri" panose="020F0502020204030204"/>
                  <a:cs typeface="Calibri" panose="020F0502020204030204"/>
                </a:rPr>
                <a:t>Define:</a:t>
              </a:r>
            </a:p>
            <a:p>
              <a:pPr algn="ctr"/>
              <a:r>
                <a:rPr lang="en-GB" sz="2000" dirty="0">
                  <a:ea typeface="Calibri" panose="020F0502020204030204"/>
                  <a:cs typeface="Calibri" panose="020F0502020204030204"/>
                </a:rPr>
                <a:t>Tactics      Strategy</a:t>
              </a:r>
            </a:p>
            <a:p>
              <a:pPr algn="ctr"/>
              <a:endParaRPr lang="en-GB" sz="2000">
                <a:ea typeface="Calibri" panose="020F0502020204030204"/>
                <a:cs typeface="Calibri" panose="020F0502020204030204"/>
              </a:endParaRPr>
            </a:p>
          </p:txBody>
        </p:sp>
      </p:grpSp>
    </p:spTree>
    <p:extLst>
      <p:ext uri="{BB962C8B-B14F-4D97-AF65-F5344CB8AC3E}">
        <p14:creationId xmlns:p14="http://schemas.microsoft.com/office/powerpoint/2010/main" val="411754945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D04B129-F6FF-BC39-152F-B9FE6D710311}"/>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a:stretch>
            <a:fillRect/>
          </a:stretch>
        </p:blipFill>
        <p:spPr bwMode="auto">
          <a:xfrm>
            <a:off x="877449" y="396580"/>
            <a:ext cx="5103099" cy="476888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A8E3E77D-B077-A654-F534-EF5EBAEBDFC0}"/>
              </a:ext>
            </a:extLst>
          </p:cNvPr>
          <p:cNvSpPr/>
          <p:nvPr/>
        </p:nvSpPr>
        <p:spPr>
          <a:xfrm>
            <a:off x="161340" y="5631382"/>
            <a:ext cx="6535321" cy="3878039"/>
          </a:xfrm>
          <a:prstGeom prst="rect">
            <a:avLst/>
          </a:prstGeom>
        </p:spPr>
        <p:style>
          <a:lnRef idx="2">
            <a:schemeClr val="dk1"/>
          </a:lnRef>
          <a:fillRef idx="1">
            <a:schemeClr val="lt1"/>
          </a:fillRef>
          <a:effectRef idx="0">
            <a:schemeClr val="dk1"/>
          </a:effectRef>
          <a:fontRef idx="minor">
            <a:schemeClr val="dk1"/>
          </a:fontRef>
        </p:style>
        <p:txBody>
          <a:bodyPr lIns="91441" tIns="45720" rIns="91441" bIns="45720" rtlCol="0" anchor="ctr"/>
          <a:lstStyle/>
          <a:p>
            <a:pPr algn="ctr"/>
            <a:r>
              <a:rPr lang="en-GB" sz="8800" b="1">
                <a:cs typeface="Calibri"/>
              </a:rPr>
              <a:t>Week 3  Homework</a:t>
            </a:r>
          </a:p>
        </p:txBody>
      </p:sp>
    </p:spTree>
    <p:extLst>
      <p:ext uri="{BB962C8B-B14F-4D97-AF65-F5344CB8AC3E}">
        <p14:creationId xmlns:p14="http://schemas.microsoft.com/office/powerpoint/2010/main" val="285583890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Week 3 Homework Due Dates</a:t>
            </a:r>
            <a:endParaRPr lang="en-GB" sz="2750" b="1"/>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3" name="Table 2">
            <a:extLst>
              <a:ext uri="{FF2B5EF4-FFF2-40B4-BE49-F238E27FC236}">
                <a16:creationId xmlns:a16="http://schemas.microsoft.com/office/drawing/2014/main" id="{C32164EC-FDA2-1F95-455D-799E0399AAC2}"/>
              </a:ext>
            </a:extLst>
          </p:cNvPr>
          <p:cNvGraphicFramePr>
            <a:graphicFrameLocks noGrp="1"/>
          </p:cNvGraphicFramePr>
          <p:nvPr/>
        </p:nvGraphicFramePr>
        <p:xfrm>
          <a:off x="145019" y="1391478"/>
          <a:ext cx="6561438" cy="7792284"/>
        </p:xfrm>
        <a:graphic>
          <a:graphicData uri="http://schemas.openxmlformats.org/drawingml/2006/table">
            <a:tbl>
              <a:tblPr firstRow="1" bandRow="1">
                <a:tableStyleId>{5940675A-B579-460E-94D1-54222C63F5DA}</a:tableStyleId>
              </a:tblPr>
              <a:tblGrid>
                <a:gridCol w="2187146">
                  <a:extLst>
                    <a:ext uri="{9D8B030D-6E8A-4147-A177-3AD203B41FA5}">
                      <a16:colId xmlns:a16="http://schemas.microsoft.com/office/drawing/2014/main" val="3977397868"/>
                    </a:ext>
                  </a:extLst>
                </a:gridCol>
                <a:gridCol w="2187146">
                  <a:extLst>
                    <a:ext uri="{9D8B030D-6E8A-4147-A177-3AD203B41FA5}">
                      <a16:colId xmlns:a16="http://schemas.microsoft.com/office/drawing/2014/main" val="4218396319"/>
                    </a:ext>
                  </a:extLst>
                </a:gridCol>
                <a:gridCol w="2187146">
                  <a:extLst>
                    <a:ext uri="{9D8B030D-6E8A-4147-A177-3AD203B41FA5}">
                      <a16:colId xmlns:a16="http://schemas.microsoft.com/office/drawing/2014/main" val="2771430138"/>
                    </a:ext>
                  </a:extLst>
                </a:gridCol>
              </a:tblGrid>
              <a:tr h="649357">
                <a:tc>
                  <a:txBody>
                    <a:bodyPr/>
                    <a:lstStyle/>
                    <a:p>
                      <a:pPr algn="l"/>
                      <a:r>
                        <a:rPr lang="en-GB" sz="1800" b="1"/>
                        <a:t>Subject</a:t>
                      </a:r>
                    </a:p>
                  </a:txBody>
                  <a:tcPr anchor="ctr"/>
                </a:tc>
                <a:tc>
                  <a:txBody>
                    <a:bodyPr/>
                    <a:lstStyle/>
                    <a:p>
                      <a:pPr algn="l"/>
                      <a:r>
                        <a:rPr lang="en-GB" sz="1800" b="1"/>
                        <a:t>Day Due</a:t>
                      </a:r>
                    </a:p>
                  </a:txBody>
                  <a:tcPr anchor="ctr"/>
                </a:tc>
                <a:tc>
                  <a:txBody>
                    <a:bodyPr/>
                    <a:lstStyle/>
                    <a:p>
                      <a:pPr algn="l"/>
                      <a:r>
                        <a:rPr lang="en-GB" sz="1800" b="1"/>
                        <a:t>Date Due</a:t>
                      </a:r>
                    </a:p>
                  </a:txBody>
                  <a:tcPr anchor="ctr"/>
                </a:tc>
                <a:extLst>
                  <a:ext uri="{0D108BD9-81ED-4DB2-BD59-A6C34878D82A}">
                    <a16:rowId xmlns:a16="http://schemas.microsoft.com/office/drawing/2014/main" val="2946869335"/>
                  </a:ext>
                </a:extLst>
              </a:tr>
              <a:tr h="649357">
                <a:tc>
                  <a:txBody>
                    <a:bodyPr/>
                    <a:lstStyle/>
                    <a:p>
                      <a:pPr algn="l"/>
                      <a:r>
                        <a:rPr lang="en-GB" sz="1800" b="1"/>
                        <a:t>Academic PE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36108134"/>
                  </a:ext>
                </a:extLst>
              </a:tr>
              <a:tr h="649357">
                <a:tc>
                  <a:txBody>
                    <a:bodyPr/>
                    <a:lstStyle/>
                    <a:p>
                      <a:pPr algn="l"/>
                      <a:r>
                        <a:rPr lang="en-GB" sz="1800" b="1"/>
                        <a:t>Art</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998682790"/>
                  </a:ext>
                </a:extLst>
              </a:tr>
              <a:tr h="649357">
                <a:tc>
                  <a:txBody>
                    <a:bodyPr/>
                    <a:lstStyle/>
                    <a:p>
                      <a:pPr algn="l"/>
                      <a:r>
                        <a:rPr lang="en-GB" sz="1800" b="1"/>
                        <a:t>English</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950583760"/>
                  </a:ext>
                </a:extLst>
              </a:tr>
              <a:tr h="649357">
                <a:tc>
                  <a:txBody>
                    <a:bodyPr/>
                    <a:lstStyle/>
                    <a:p>
                      <a:pPr algn="l"/>
                      <a:r>
                        <a:rPr lang="en-GB" sz="1800" b="1"/>
                        <a:t>Geography</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444706168"/>
                  </a:ext>
                </a:extLst>
              </a:tr>
              <a:tr h="649357">
                <a:tc>
                  <a:txBody>
                    <a:bodyPr/>
                    <a:lstStyle/>
                    <a:p>
                      <a:pPr algn="l"/>
                      <a:r>
                        <a:rPr lang="en-GB" sz="1800" b="1"/>
                        <a:t>History</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305587259"/>
                  </a:ext>
                </a:extLst>
              </a:tr>
              <a:tr h="649357">
                <a:tc>
                  <a:txBody>
                    <a:bodyPr/>
                    <a:lstStyle/>
                    <a:p>
                      <a:pPr algn="l"/>
                      <a:r>
                        <a:rPr lang="en-GB" sz="1800" b="1"/>
                        <a:t>Languages</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05987368"/>
                  </a:ext>
                </a:extLst>
              </a:tr>
              <a:tr h="649357">
                <a:tc>
                  <a:txBody>
                    <a:bodyPr/>
                    <a:lstStyle/>
                    <a:p>
                      <a:pPr algn="l"/>
                      <a:r>
                        <a:rPr lang="en-GB" sz="1800" b="1"/>
                        <a:t>Maths</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591606519"/>
                  </a:ext>
                </a:extLst>
              </a:tr>
              <a:tr h="649357">
                <a:tc>
                  <a:txBody>
                    <a:bodyPr/>
                    <a:lstStyle/>
                    <a:p>
                      <a:pPr algn="l"/>
                      <a:r>
                        <a:rPr lang="en-GB" sz="1800" b="1"/>
                        <a:t>Music</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373970974"/>
                  </a:ext>
                </a:extLst>
              </a:tr>
              <a:tr h="649357">
                <a:tc>
                  <a:txBody>
                    <a:bodyPr/>
                    <a:lstStyle/>
                    <a:p>
                      <a:pPr algn="l"/>
                      <a:r>
                        <a:rPr lang="en-GB" sz="1800" b="1"/>
                        <a:t>RE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868347252"/>
                  </a:ext>
                </a:extLst>
              </a:tr>
              <a:tr h="649357">
                <a:tc>
                  <a:txBody>
                    <a:bodyPr/>
                    <a:lstStyle/>
                    <a:p>
                      <a:pPr algn="l"/>
                      <a:r>
                        <a:rPr lang="en-GB" sz="1800" b="1"/>
                        <a:t>Science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4066290185"/>
                  </a:ext>
                </a:extLst>
              </a:tr>
              <a:tr h="649357">
                <a:tc>
                  <a:txBody>
                    <a:bodyPr/>
                    <a:lstStyle/>
                    <a:p>
                      <a:pPr algn="l"/>
                      <a:r>
                        <a:rPr lang="en-GB" sz="1800" b="1"/>
                        <a:t>Young Enterprise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867700993"/>
                  </a:ext>
                </a:extLst>
              </a:tr>
            </a:tbl>
          </a:graphicData>
        </a:graphic>
      </p:graphicFrame>
    </p:spTree>
    <p:extLst>
      <p:ext uri="{BB962C8B-B14F-4D97-AF65-F5344CB8AC3E}">
        <p14:creationId xmlns:p14="http://schemas.microsoft.com/office/powerpoint/2010/main" val="158840912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40743" y="66048"/>
            <a:ext cx="6640191" cy="9396555"/>
            <a:chOff x="217809" y="0"/>
            <a:chExt cx="6640191" cy="9396555"/>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DF0E3584-0027-D8A9-A77F-4EBF3FFCD676}"/>
                </a:ext>
              </a:extLst>
            </p:cNvPr>
            <p:cNvSpPr/>
            <p:nvPr/>
          </p:nvSpPr>
          <p:spPr>
            <a:xfrm>
              <a:off x="229946" y="8374803"/>
              <a:ext cx="6550898" cy="102175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400"/>
                <a:t>What have been your strengths in this week?</a:t>
              </a:r>
              <a:endParaRPr lang="en-GB" sz="1400">
                <a:cs typeface="Calibri"/>
              </a:endParaRPr>
            </a:p>
            <a:p>
              <a:pPr marL="342900" indent="-342900">
                <a:buFont typeface="+mj-lt"/>
                <a:buAutoNum type="arabicPeriod"/>
              </a:pPr>
              <a:r>
                <a:rPr lang="en-GB" sz="1400"/>
                <a:t>What have been the areas that have challenged you in Photography this week?</a:t>
              </a:r>
              <a:endParaRPr lang="en-GB" sz="1400">
                <a:cs typeface="Calibri"/>
              </a:endParaRPr>
            </a:p>
            <a:p>
              <a:pPr marL="342900" indent="-342900">
                <a:buFont typeface="+mj-lt"/>
                <a:buAutoNum type="arabicPeriod"/>
              </a:pPr>
              <a:r>
                <a:rPr lang="en-GB" sz="1400"/>
                <a:t>How could you improve next week?</a:t>
              </a:r>
              <a:endParaRPr lang="en-GB" sz="1400">
                <a:cs typeface="Calibri"/>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223006" y="6827491"/>
              <a:ext cx="6384793" cy="1300478"/>
            </a:xfrm>
            <a:prstGeom prst="rect">
              <a:avLst/>
            </a:prstGeom>
            <a:ln w="57150">
              <a:solidFill>
                <a:srgbClr val="00B050"/>
              </a:solidFill>
            </a:ln>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endParaRPr lang="en-GB">
                <a:ea typeface="+mn-lt"/>
                <a:cs typeface="+mn-lt"/>
              </a:endParaRPr>
            </a:p>
            <a:p>
              <a:pPr algn="ctr"/>
              <a:endParaRPr lang="en-GB" sz="1400">
                <a:ea typeface="+mn-lt"/>
                <a:cs typeface="+mn-lt"/>
              </a:endParaRPr>
            </a:p>
            <a:p>
              <a:pPr algn="ctr"/>
              <a:r>
                <a:rPr lang="en-GB" sz="1400" dirty="0">
                  <a:ea typeface="+mn-lt"/>
                  <a:cs typeface="+mn-lt"/>
                </a:rPr>
                <a:t>Extension Task – </a:t>
              </a:r>
              <a:endParaRPr lang="en-GB" sz="1400" dirty="0">
                <a:cs typeface="Calibri"/>
              </a:endParaRPr>
            </a:p>
            <a:p>
              <a:pPr algn="ctr"/>
              <a:r>
                <a:rPr lang="en-GB" sz="1400" dirty="0">
                  <a:ea typeface="+mn-lt"/>
                  <a:cs typeface="+mn-lt"/>
                </a:rPr>
                <a:t>Find a piece of artwork which your admire or like a bit and write a paragraph about it – Use the descriptive words on the last page of Art to help you.</a:t>
              </a:r>
            </a:p>
            <a:p>
              <a:pPr algn="ctr"/>
              <a:endParaRPr lang="en-GB" sz="1400">
                <a:ea typeface="+mn-lt"/>
                <a:cs typeface="+mn-lt"/>
              </a:endParaRPr>
            </a:p>
            <a:p>
              <a:pPr algn="ctr"/>
              <a:endParaRPr lang="en-GB" sz="1400">
                <a:ea typeface="+mn-lt"/>
                <a:cs typeface="+mn-lt"/>
              </a:endParaRPr>
            </a:p>
            <a:p>
              <a:pPr algn="ctr"/>
              <a:endParaRPr lang="en-GB" sz="1400">
                <a:ea typeface="+mn-lt"/>
                <a:cs typeface="+mn-lt"/>
              </a:endParaRPr>
            </a:p>
            <a:p>
              <a:pPr algn="ctr"/>
              <a:endParaRPr lang="en-GB" sz="1400">
                <a:ea typeface="+mn-lt"/>
                <a:cs typeface="+mn-lt"/>
              </a:endParaRPr>
            </a:p>
          </p:txBody>
        </p:sp>
        <p:sp>
          <p:nvSpPr>
            <p:cNvPr id="7" name="Rectangle 6">
              <a:extLst>
                <a:ext uri="{FF2B5EF4-FFF2-40B4-BE49-F238E27FC236}">
                  <a16:creationId xmlns:a16="http://schemas.microsoft.com/office/drawing/2014/main" id="{D3695D3E-C125-EF5F-32F6-B7E32E204520}"/>
                </a:ext>
              </a:extLst>
            </p:cNvPr>
            <p:cNvSpPr/>
            <p:nvPr/>
          </p:nvSpPr>
          <p:spPr>
            <a:xfrm>
              <a:off x="219182" y="6297555"/>
              <a:ext cx="6468791" cy="38071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t>Key words – Primary, Secondary,, tonal, shading, value</a:t>
              </a:r>
              <a:endParaRPr lang="en-GB" sz="1400">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217809" y="1194976"/>
              <a:ext cx="6462366" cy="122808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cs typeface="Calibri"/>
                </a:rPr>
                <a:t>Recap task:</a:t>
              </a:r>
            </a:p>
            <a:p>
              <a:pPr algn="ctr"/>
              <a:endParaRPr lang="en-GB" sz="1400">
                <a:cs typeface="Calibri"/>
              </a:endParaRPr>
            </a:p>
            <a:p>
              <a:pPr algn="ctr"/>
              <a:r>
                <a:rPr lang="en-GB" sz="1400">
                  <a:ea typeface="Calibri"/>
                  <a:cs typeface="Calibri"/>
                </a:rPr>
                <a:t>Before each homework task practice your tones with your </a:t>
              </a:r>
            </a:p>
            <a:p>
              <a:pPr algn="ctr"/>
              <a:r>
                <a:rPr lang="en-GB" sz="1400">
                  <a:ea typeface="Calibri"/>
                  <a:cs typeface="Calibri"/>
                </a:rPr>
                <a:t>2b pencil or your coloured crayons.</a:t>
              </a:r>
            </a:p>
          </p:txBody>
        </p:sp>
      </p:grpSp>
      <p:sp>
        <p:nvSpPr>
          <p:cNvPr id="10" name="Rectangle 9">
            <a:extLst>
              <a:ext uri="{FF2B5EF4-FFF2-40B4-BE49-F238E27FC236}">
                <a16:creationId xmlns:a16="http://schemas.microsoft.com/office/drawing/2014/main" id="{A9443985-4FFD-B2F3-E4BB-66B772AABB10}"/>
              </a:ext>
            </a:extLst>
          </p:cNvPr>
          <p:cNvSpPr/>
          <p:nvPr/>
        </p:nvSpPr>
        <p:spPr>
          <a:xfrm>
            <a:off x="145202" y="65467"/>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7 Art Homework – Half Term 4, Week 3</a:t>
            </a:r>
            <a:endParaRPr lang="en-GB" sz="2400" dirty="0">
              <a:ea typeface="+mn-lt"/>
              <a:cs typeface="+mn-lt"/>
            </a:endParaRPr>
          </a:p>
        </p:txBody>
      </p:sp>
      <p:pic>
        <p:nvPicPr>
          <p:cNvPr id="2" name="Picture 1" descr="A drawing of a donut&#10;&#10;Description automatically generated">
            <a:extLst>
              <a:ext uri="{FF2B5EF4-FFF2-40B4-BE49-F238E27FC236}">
                <a16:creationId xmlns:a16="http://schemas.microsoft.com/office/drawing/2014/main" id="{A375E782-88C6-C07F-E7C6-2156E2AC3419}"/>
              </a:ext>
            </a:extLst>
          </p:cNvPr>
          <p:cNvPicPr>
            <a:picLocks noChangeAspect="1"/>
          </p:cNvPicPr>
          <p:nvPr/>
        </p:nvPicPr>
        <p:blipFill>
          <a:blip r:embed="rId3"/>
          <a:stretch>
            <a:fillRect/>
          </a:stretch>
        </p:blipFill>
        <p:spPr>
          <a:xfrm>
            <a:off x="3117273" y="2605337"/>
            <a:ext cx="3512127" cy="3532357"/>
          </a:xfrm>
          <a:prstGeom prst="rect">
            <a:avLst/>
          </a:prstGeom>
        </p:spPr>
      </p:pic>
      <p:sp>
        <p:nvSpPr>
          <p:cNvPr id="4" name="TextBox 3">
            <a:extLst>
              <a:ext uri="{FF2B5EF4-FFF2-40B4-BE49-F238E27FC236}">
                <a16:creationId xmlns:a16="http://schemas.microsoft.com/office/drawing/2014/main" id="{3F27B229-37CA-B390-F6C8-D502B3FC9009}"/>
              </a:ext>
            </a:extLst>
          </p:cNvPr>
          <p:cNvSpPr txBox="1"/>
          <p:nvPr/>
        </p:nvSpPr>
        <p:spPr>
          <a:xfrm>
            <a:off x="352314" y="3699308"/>
            <a:ext cx="2214551"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ea typeface="Calibri"/>
                <a:cs typeface="Calibri"/>
              </a:rPr>
              <a:t>Complete a drawing of a Donut</a:t>
            </a:r>
            <a:endParaRPr lang="en-US" dirty="0"/>
          </a:p>
        </p:txBody>
      </p:sp>
    </p:spTree>
    <p:extLst>
      <p:ext uri="{BB962C8B-B14F-4D97-AF65-F5344CB8AC3E}">
        <p14:creationId xmlns:p14="http://schemas.microsoft.com/office/powerpoint/2010/main" val="69131735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drawing of a donut&#10;&#10;Description automatically generated">
            <a:extLst>
              <a:ext uri="{FF2B5EF4-FFF2-40B4-BE49-F238E27FC236}">
                <a16:creationId xmlns:a16="http://schemas.microsoft.com/office/drawing/2014/main" id="{2577F58B-E495-55EC-1053-10871C371ADE}"/>
              </a:ext>
            </a:extLst>
          </p:cNvPr>
          <p:cNvPicPr>
            <a:picLocks noChangeAspect="1"/>
          </p:cNvPicPr>
          <p:nvPr/>
        </p:nvPicPr>
        <p:blipFill>
          <a:blip r:embed="rId2"/>
          <a:stretch>
            <a:fillRect/>
          </a:stretch>
        </p:blipFill>
        <p:spPr>
          <a:xfrm>
            <a:off x="935182" y="-219015"/>
            <a:ext cx="5133109" cy="5152206"/>
          </a:xfrm>
          <a:prstGeom prst="rect">
            <a:avLst/>
          </a:prstGeom>
        </p:spPr>
      </p:pic>
    </p:spTree>
    <p:extLst>
      <p:ext uri="{BB962C8B-B14F-4D97-AF65-F5344CB8AC3E}">
        <p14:creationId xmlns:p14="http://schemas.microsoft.com/office/powerpoint/2010/main" val="26929729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Map&#10;&#10;Description automatically generated">
            <a:extLst>
              <a:ext uri="{FF2B5EF4-FFF2-40B4-BE49-F238E27FC236}">
                <a16:creationId xmlns:a16="http://schemas.microsoft.com/office/drawing/2014/main" id="{14B773BA-B73A-6356-CFB8-F653DDFE2463}"/>
              </a:ext>
            </a:extLst>
          </p:cNvPr>
          <p:cNvPicPr>
            <a:picLocks noChangeAspect="1"/>
          </p:cNvPicPr>
          <p:nvPr/>
        </p:nvPicPr>
        <p:blipFill>
          <a:blip r:embed="rId2"/>
          <a:stretch>
            <a:fillRect/>
          </a:stretch>
        </p:blipFill>
        <p:spPr>
          <a:xfrm>
            <a:off x="111578" y="142232"/>
            <a:ext cx="6743700" cy="9240536"/>
          </a:xfrm>
          <a:prstGeom prst="rect">
            <a:avLst/>
          </a:prstGeom>
        </p:spPr>
      </p:pic>
      <p:sp>
        <p:nvSpPr>
          <p:cNvPr id="4" name="TextBox 3">
            <a:extLst>
              <a:ext uri="{FF2B5EF4-FFF2-40B4-BE49-F238E27FC236}">
                <a16:creationId xmlns:a16="http://schemas.microsoft.com/office/drawing/2014/main" id="{E38717D4-573A-F171-F887-B33C8FBC7E67}"/>
              </a:ext>
            </a:extLst>
          </p:cNvPr>
          <p:cNvSpPr txBox="1"/>
          <p:nvPr/>
        </p:nvSpPr>
        <p:spPr>
          <a:xfrm>
            <a:off x="2386693" y="9609363"/>
            <a:ext cx="4474028"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a:ea typeface="Calibri"/>
                <a:cs typeface="Calibri"/>
              </a:rPr>
              <a:t>For internal use in school only - Copyright for the keywords list to the Arty Teacher</a:t>
            </a:r>
            <a:endParaRPr lang="en-US" sz="1000"/>
          </a:p>
        </p:txBody>
      </p:sp>
    </p:spTree>
    <p:extLst>
      <p:ext uri="{BB962C8B-B14F-4D97-AF65-F5344CB8AC3E}">
        <p14:creationId xmlns:p14="http://schemas.microsoft.com/office/powerpoint/2010/main" val="398709352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9746" y="0"/>
            <a:ext cx="6728254" cy="9440716"/>
            <a:chOff x="129746" y="0"/>
            <a:chExt cx="6728254"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29746"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7 English Homework</a:t>
              </a:r>
            </a:p>
            <a:p>
              <a:pPr algn="ctr"/>
              <a:r>
                <a:rPr lang="en-GB" sz="2400" b="1">
                  <a:ea typeface="+mn-lt"/>
                  <a:cs typeface="+mn-lt"/>
                </a:rPr>
                <a:t>Half Term 4, Week 3</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5617267"/>
              <a:ext cx="6561438" cy="132609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600">
                  <a:ea typeface="+mn-lt"/>
                  <a:cs typeface="+mn-lt"/>
                </a:rPr>
                <a:t>Read at least four times per week for at least twenty minutes each time. Use your planner to record what you have read and for how long you have read. Have a parent or guardian sign your planner to confirm that you have completed your reading.</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719930"/>
              <a:ext cx="6561438" cy="72078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sz="1400"/>
                <a:t>What have been your strengths in (insert subject) this week?</a:t>
              </a:r>
            </a:p>
            <a:p>
              <a:pPr marL="342900" indent="-342900">
                <a:buFont typeface="+mj-lt"/>
                <a:buAutoNum type="arabicPeriod"/>
              </a:pPr>
              <a:r>
                <a:rPr lang="en-GB" sz="1400"/>
                <a:t>What have been the areas that have challenged you in (insert topic) this week?</a:t>
              </a:r>
            </a:p>
            <a:p>
              <a:pPr marL="342900" indent="-342900">
                <a:buFont typeface="+mj-lt"/>
                <a:buAutoNum type="arabicPeriod"/>
              </a:pPr>
              <a:r>
                <a:rPr lang="en-GB" sz="1400"/>
                <a:t>How could you improve next week?</a:t>
              </a: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97843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ea typeface="+mn-lt"/>
                  <a:cs typeface="+mn-lt"/>
                </a:rPr>
                <a:t>Extension Task – Share ideas about what books to read with friends and family. Can you tell them why your book is effective? Can you ask them what’s effective about the book they recommend?  Step out of your comfort zone; find new authors and titles. Talk to friends, family and teachers about what they think is a good read. </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t>Key words – pleasure, effectiveness, success, comfort, relaxation, growth, vocabulary, understanding, enjoyment, interest, passion, </a:t>
              </a:r>
              <a:endParaRPr lang="en-GB" sz="1400">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48281" y="1405040"/>
              <a:ext cx="6561438" cy="396833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400"/>
                <a:t>This is taken from the following Department for Education report:</a:t>
              </a:r>
            </a:p>
            <a:p>
              <a:endParaRPr lang="en-GB" sz="1400"/>
            </a:p>
            <a:p>
              <a:r>
                <a:rPr lang="en-GB" sz="1400"/>
                <a:t>Research Evidence on Reading for Pleasure. Report conducted by the government's Education Standards research team. For the full report, please access </a:t>
              </a:r>
              <a:r>
                <a:rPr lang="en-GB" sz="900">
                  <a:hlinkClick r:id="rId3"/>
                </a:rPr>
                <a:t>https://assets.publishing.service.gov.uk/government/uploads/system/uploads/attachment_data/file/284286/reading_for_pleasure.pdf</a:t>
              </a:r>
              <a:r>
                <a:rPr lang="en-GB" sz="900"/>
                <a:t> </a:t>
              </a:r>
              <a:endParaRPr lang="en-GB" sz="2400"/>
            </a:p>
            <a:p>
              <a:endParaRPr lang="en-GB" sz="1400"/>
            </a:p>
            <a:p>
              <a:r>
                <a:rPr lang="en-GB" sz="1400"/>
                <a:t>‘Evidence suggests that reading for pleasure leads to increased attainment. Clark and </a:t>
              </a:r>
              <a:r>
                <a:rPr lang="en-GB" sz="1400" err="1"/>
                <a:t>DeZoya</a:t>
              </a:r>
              <a:r>
                <a:rPr lang="en-GB" sz="1400"/>
                <a:t> found a significant positive relationship between enjoyment and attainment indicating that pupils who read more are also better readers. Similarly Clark in a large scale survey of over 18,000 young people found that those who reported enjoying reading very much were six times more likely than those who did not enjoy reading to read above the expected level for their age. Young people who reported not enjoying reading at all were 11 times more likely than those who enjoyed reading very much to read below the level expected for their age. Evidence from OECD found that reading enjoyment is more important for children’s educational success than their family’s socio-economic status.’</a:t>
              </a:r>
              <a:endParaRPr lang="en-GB" sz="1400">
                <a:cs typeface="Calibri"/>
              </a:endParaRPr>
            </a:p>
          </p:txBody>
        </p:sp>
      </p:grpSp>
    </p:spTree>
    <p:extLst>
      <p:ext uri="{BB962C8B-B14F-4D97-AF65-F5344CB8AC3E}">
        <p14:creationId xmlns:p14="http://schemas.microsoft.com/office/powerpoint/2010/main" val="67347925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7">
            <a:extLst>
              <a:ext uri="{FF2B5EF4-FFF2-40B4-BE49-F238E27FC236}">
                <a16:creationId xmlns:a16="http://schemas.microsoft.com/office/drawing/2014/main" id="{78A0D03F-B146-E1DF-7C33-4A1B38B8C991}"/>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grpSp>
        <p:nvGrpSpPr>
          <p:cNvPr id="5" name="Group 4">
            <a:extLst>
              <a:ext uri="{FF2B5EF4-FFF2-40B4-BE49-F238E27FC236}">
                <a16:creationId xmlns:a16="http://schemas.microsoft.com/office/drawing/2014/main" id="{61013152-38FC-4A07-FDEC-89A65C0C283D}"/>
              </a:ext>
            </a:extLst>
          </p:cNvPr>
          <p:cNvGrpSpPr/>
          <p:nvPr/>
        </p:nvGrpSpPr>
        <p:grpSpPr>
          <a:xfrm>
            <a:off x="146155" y="61148"/>
            <a:ext cx="6704730" cy="9042957"/>
            <a:chOff x="3811901" y="0"/>
            <a:chExt cx="6728254" cy="9440716"/>
          </a:xfrm>
        </p:grpSpPr>
        <p:pic>
          <p:nvPicPr>
            <p:cNvPr id="6" name="Picture 5">
              <a:extLst>
                <a:ext uri="{FF2B5EF4-FFF2-40B4-BE49-F238E27FC236}">
                  <a16:creationId xmlns:a16="http://schemas.microsoft.com/office/drawing/2014/main" id="{27F67BB3-A79D-677A-AECE-C3D21BC7FF49}"/>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1362"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83F4543A-9C98-708D-7231-463E8C9EDF08}"/>
                </a:ext>
              </a:extLst>
            </p:cNvPr>
            <p:cNvSpPr/>
            <p:nvPr/>
          </p:nvSpPr>
          <p:spPr>
            <a:xfrm>
              <a:off x="3818079"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dirty="0">
                  <a:ea typeface="+mn-lt"/>
                  <a:cs typeface="+mn-lt"/>
                </a:rPr>
                <a:t>Year 7 Geography Homework – Half Term 4 Week 3</a:t>
              </a:r>
              <a:endParaRPr lang="en-GB" sz="2400">
                <a:ea typeface="+mn-lt"/>
                <a:cs typeface="+mn-lt"/>
              </a:endParaRPr>
            </a:p>
          </p:txBody>
        </p:sp>
        <p:sp>
          <p:nvSpPr>
            <p:cNvPr id="8" name="Rectangle 7">
              <a:extLst>
                <a:ext uri="{FF2B5EF4-FFF2-40B4-BE49-F238E27FC236}">
                  <a16:creationId xmlns:a16="http://schemas.microsoft.com/office/drawing/2014/main" id="{59F3D08B-3EDB-8AC5-3DE7-321A279E5CC1}"/>
                </a:ext>
              </a:extLst>
            </p:cNvPr>
            <p:cNvSpPr/>
            <p:nvPr/>
          </p:nvSpPr>
          <p:spPr>
            <a:xfrm>
              <a:off x="3817358" y="1990850"/>
              <a:ext cx="6571255" cy="4676593"/>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dirty="0">
                  <a:ea typeface="+mn-lt"/>
                  <a:cs typeface="+mn-lt"/>
                </a:rPr>
                <a:t>Use the Internet to find out about what adaptations one plant and one animal have adopted to help them survive in hot deserts. You should include a picture of each and should identify how and why they have those adaptations.</a:t>
              </a:r>
            </a:p>
            <a:p>
              <a:endParaRPr lang="en-GB" sz="2000" dirty="0">
                <a:ea typeface="+mn-lt"/>
                <a:cs typeface="+mn-lt"/>
              </a:endParaRPr>
            </a:p>
            <a:p>
              <a:endParaRPr lang="en-GB" sz="2000" dirty="0">
                <a:ea typeface="+mn-lt"/>
                <a:cs typeface="+mn-lt"/>
              </a:endParaRPr>
            </a:p>
            <a:p>
              <a:endParaRPr lang="en-GB" sz="2000" dirty="0">
                <a:ea typeface="+mn-lt"/>
                <a:cs typeface="+mn-lt"/>
              </a:endParaRPr>
            </a:p>
            <a:p>
              <a:endParaRPr lang="en-GB" sz="2000" dirty="0">
                <a:ea typeface="+mn-lt"/>
                <a:cs typeface="+mn-lt"/>
              </a:endParaRPr>
            </a:p>
            <a:p>
              <a:endParaRPr lang="en-GB" sz="2000" dirty="0">
                <a:ea typeface="+mn-lt"/>
                <a:cs typeface="+mn-lt"/>
              </a:endParaRPr>
            </a:p>
            <a:p>
              <a:endParaRPr lang="en-GB" sz="2000" dirty="0">
                <a:ea typeface="+mn-lt"/>
                <a:cs typeface="+mn-lt"/>
              </a:endParaRPr>
            </a:p>
            <a:p>
              <a:endParaRPr lang="en-GB" sz="2000" dirty="0">
                <a:ea typeface="+mn-lt"/>
                <a:cs typeface="+mn-lt"/>
              </a:endParaRPr>
            </a:p>
            <a:p>
              <a:endParaRPr lang="en-GB" sz="2000" dirty="0">
                <a:ea typeface="+mn-lt"/>
                <a:cs typeface="+mn-lt"/>
              </a:endParaRPr>
            </a:p>
            <a:p>
              <a:endParaRPr lang="en-GB" sz="2000" dirty="0">
                <a:ea typeface="+mn-lt"/>
                <a:cs typeface="+mn-lt"/>
              </a:endParaRPr>
            </a:p>
          </p:txBody>
        </p:sp>
        <p:sp>
          <p:nvSpPr>
            <p:cNvPr id="9" name="Rectangle 8">
              <a:extLst>
                <a:ext uri="{FF2B5EF4-FFF2-40B4-BE49-F238E27FC236}">
                  <a16:creationId xmlns:a16="http://schemas.microsoft.com/office/drawing/2014/main" id="{E297C189-43CB-3558-1F3A-81DD2DBFBBBA}"/>
                </a:ext>
              </a:extLst>
            </p:cNvPr>
            <p:cNvSpPr/>
            <p:nvPr/>
          </p:nvSpPr>
          <p:spPr>
            <a:xfrm>
              <a:off x="3827175"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dirty="0"/>
                <a:t>What have been your strengths in Geography this week?</a:t>
              </a:r>
              <a:endParaRPr lang="en-GB" sz="1400" dirty="0">
                <a:cs typeface="Calibri"/>
              </a:endParaRPr>
            </a:p>
            <a:p>
              <a:pPr marL="236855" indent="-236855">
                <a:buFont typeface="+mj-lt"/>
                <a:buAutoNum type="arabicPeriod"/>
              </a:pPr>
              <a:r>
                <a:rPr lang="en-GB" sz="1400" dirty="0"/>
                <a:t>What have been the areas that have challenged you in Geography this week?</a:t>
              </a:r>
              <a:endParaRPr lang="en-GB" sz="1400" dirty="0">
                <a:cs typeface="Calibri"/>
              </a:endParaRPr>
            </a:p>
            <a:p>
              <a:pPr marL="236855" indent="-236855">
                <a:buFont typeface="+mj-lt"/>
                <a:buAutoNum type="arabicPeriod"/>
              </a:pPr>
              <a:r>
                <a:rPr lang="en-GB" sz="1400" dirty="0"/>
                <a:t>How could you improve next week?</a:t>
              </a:r>
              <a:endParaRPr lang="en-GB" sz="1400" dirty="0">
                <a:cs typeface="Calibri"/>
              </a:endParaRPr>
            </a:p>
          </p:txBody>
        </p:sp>
        <p:sp>
          <p:nvSpPr>
            <p:cNvPr id="10" name="Rectangle 9">
              <a:extLst>
                <a:ext uri="{FF2B5EF4-FFF2-40B4-BE49-F238E27FC236}">
                  <a16:creationId xmlns:a16="http://schemas.microsoft.com/office/drawing/2014/main" id="{855DAE8D-D398-FDE7-3752-66351B036583}"/>
                </a:ext>
              </a:extLst>
            </p:cNvPr>
            <p:cNvSpPr/>
            <p:nvPr/>
          </p:nvSpPr>
          <p:spPr>
            <a:xfrm>
              <a:off x="3886080" y="7456518"/>
              <a:ext cx="6571255" cy="868436"/>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dirty="0">
                  <a:ea typeface="+mn-lt"/>
                  <a:cs typeface="+mn-lt"/>
                </a:rPr>
                <a:t>Extension Task – You could research adaptations a plant and/or an</a:t>
              </a:r>
              <a:r>
                <a:rPr lang="en-GB" dirty="0">
                  <a:ea typeface="+mn-lt"/>
                  <a:cs typeface="+mn-lt"/>
                </a:rPr>
                <a:t> </a:t>
              </a:r>
              <a:r>
                <a:rPr lang="en-GB" sz="1600" dirty="0">
                  <a:ea typeface="+mn-lt"/>
                  <a:cs typeface="+mn-lt"/>
                </a:rPr>
                <a:t>animal have adopted to help them to live in a different biome and compare those adaptations to the ones above. How are they similar? How do they differ?</a:t>
              </a:r>
            </a:p>
          </p:txBody>
        </p:sp>
        <p:sp>
          <p:nvSpPr>
            <p:cNvPr id="11" name="Rectangle 10">
              <a:extLst>
                <a:ext uri="{FF2B5EF4-FFF2-40B4-BE49-F238E27FC236}">
                  <a16:creationId xmlns:a16="http://schemas.microsoft.com/office/drawing/2014/main" id="{75CBE97A-E130-5A32-E54F-5A40D80FBFEA}"/>
                </a:ext>
              </a:extLst>
            </p:cNvPr>
            <p:cNvSpPr/>
            <p:nvPr/>
          </p:nvSpPr>
          <p:spPr>
            <a:xfrm>
              <a:off x="3823349" y="6748111"/>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dirty="0"/>
                <a:t>Key words – adaptations, camouflage, roots, leaves, biome</a:t>
              </a:r>
              <a:endParaRPr lang="en-GB" sz="1600" dirty="0">
                <a:cs typeface="Calibri"/>
              </a:endParaRPr>
            </a:p>
          </p:txBody>
        </p:sp>
        <p:sp>
          <p:nvSpPr>
            <p:cNvPr id="12" name="Rectangle 11">
              <a:extLst>
                <a:ext uri="{FF2B5EF4-FFF2-40B4-BE49-F238E27FC236}">
                  <a16:creationId xmlns:a16="http://schemas.microsoft.com/office/drawing/2014/main" id="{24173DD1-7A10-BEDF-FF75-5F1C67FD71D8}"/>
                </a:ext>
              </a:extLst>
            </p:cNvPr>
            <p:cNvSpPr/>
            <p:nvPr/>
          </p:nvSpPr>
          <p:spPr>
            <a:xfrm>
              <a:off x="3811901" y="1261024"/>
              <a:ext cx="6590890" cy="654258"/>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dirty="0">
                  <a:cs typeface="Calibri"/>
                </a:rPr>
                <a:t>Why are deserts hot and dry?</a:t>
              </a:r>
            </a:p>
          </p:txBody>
        </p:sp>
      </p:grpSp>
      <p:pic>
        <p:nvPicPr>
          <p:cNvPr id="2" name="Picture 1" descr="Image result for bbc bitesize hot deserts">
            <a:extLst>
              <a:ext uri="{FF2B5EF4-FFF2-40B4-BE49-F238E27FC236}">
                <a16:creationId xmlns:a16="http://schemas.microsoft.com/office/drawing/2014/main" id="{2FB4F598-CBFC-1B0F-5E5F-BDC828161E50}"/>
              </a:ext>
            </a:extLst>
          </p:cNvPr>
          <p:cNvPicPr>
            <a:picLocks noChangeAspect="1"/>
          </p:cNvPicPr>
          <p:nvPr/>
        </p:nvPicPr>
        <p:blipFill>
          <a:blip r:embed="rId3"/>
          <a:stretch>
            <a:fillRect/>
          </a:stretch>
        </p:blipFill>
        <p:spPr>
          <a:xfrm>
            <a:off x="3650193" y="3138544"/>
            <a:ext cx="2786058" cy="3256947"/>
          </a:xfrm>
          <a:prstGeom prst="rect">
            <a:avLst/>
          </a:prstGeom>
        </p:spPr>
      </p:pic>
      <p:pic>
        <p:nvPicPr>
          <p:cNvPr id="13" name="Picture 12" descr="Image result for cactus adaptations pictures">
            <a:extLst>
              <a:ext uri="{FF2B5EF4-FFF2-40B4-BE49-F238E27FC236}">
                <a16:creationId xmlns:a16="http://schemas.microsoft.com/office/drawing/2014/main" id="{501370FC-24AD-6143-44D1-BE0173466980}"/>
              </a:ext>
            </a:extLst>
          </p:cNvPr>
          <p:cNvPicPr>
            <a:picLocks noChangeAspect="1"/>
          </p:cNvPicPr>
          <p:nvPr/>
        </p:nvPicPr>
        <p:blipFill>
          <a:blip r:embed="rId4"/>
          <a:stretch>
            <a:fillRect/>
          </a:stretch>
        </p:blipFill>
        <p:spPr>
          <a:xfrm>
            <a:off x="541761" y="3667125"/>
            <a:ext cx="2741695" cy="2571750"/>
          </a:xfrm>
          <a:prstGeom prst="rect">
            <a:avLst/>
          </a:prstGeom>
        </p:spPr>
      </p:pic>
    </p:spTree>
    <p:extLst>
      <p:ext uri="{BB962C8B-B14F-4D97-AF65-F5344CB8AC3E}">
        <p14:creationId xmlns:p14="http://schemas.microsoft.com/office/powerpoint/2010/main" val="191263437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dirty="0"/>
              <a:t>Year 7 History Homework – Half Term 4, Week 3</a:t>
            </a: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US" sz="2000">
                <a:cs typeface="Calibri"/>
              </a:rPr>
              <a:t>Storyboard:</a:t>
            </a:r>
          </a:p>
          <a:p>
            <a:endParaRPr lang="en-US" sz="2000">
              <a:cs typeface="Calibri"/>
            </a:endParaRPr>
          </a:p>
          <a:p>
            <a:pPr marL="285750" indent="-285750">
              <a:buFont typeface="Arial"/>
              <a:buChar char="•"/>
            </a:pPr>
            <a:r>
              <a:rPr lang="en-US" sz="2000">
                <a:cs typeface="Calibri"/>
              </a:rPr>
              <a:t>Look at your classwork and use other resources to research what happened to Thomas Becket.</a:t>
            </a:r>
          </a:p>
          <a:p>
            <a:pPr marL="285750" indent="-285750">
              <a:buFont typeface="Arial"/>
              <a:buChar char="•"/>
            </a:pPr>
            <a:r>
              <a:rPr lang="en-US" sz="2000">
                <a:ea typeface="+mn-lt"/>
                <a:cs typeface="+mn-lt"/>
              </a:rPr>
              <a:t>Pick 8-10 key facts. </a:t>
            </a:r>
            <a:endParaRPr lang="en-US" sz="2000">
              <a:cs typeface="Calibri" panose="020F0502020204030204"/>
            </a:endParaRPr>
          </a:p>
          <a:p>
            <a:pPr marL="285750" indent="-285750">
              <a:buFont typeface="Arial"/>
              <a:buChar char="•"/>
            </a:pPr>
            <a:r>
              <a:rPr lang="en-US" sz="2000">
                <a:ea typeface="+mn-lt"/>
                <a:cs typeface="+mn-lt"/>
              </a:rPr>
              <a:t>Take the key facts and turn them into a storyboard (template available if required) to show what you have learnt. </a:t>
            </a:r>
            <a:endParaRPr lang="en-US" sz="2000">
              <a:cs typeface="Calibri" panose="020F0502020204030204"/>
            </a:endParaRPr>
          </a:p>
          <a:p>
            <a:pPr marL="285750" indent="-285750">
              <a:buFont typeface="Arial"/>
              <a:buChar char="•"/>
            </a:pPr>
            <a:r>
              <a:rPr lang="en-US" sz="2000">
                <a:ea typeface="+mn-lt"/>
                <a:cs typeface="+mn-lt"/>
              </a:rPr>
              <a:t>Make sure it has pictures and description.</a:t>
            </a:r>
            <a:endParaRPr lang="en-US" sz="2000">
              <a:cs typeface="Calibri" panose="020F0502020204030204"/>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AutoNum type="arabicPeriod"/>
            </a:pPr>
            <a:r>
              <a:rPr lang="en-GB">
                <a:ea typeface="+mn-lt"/>
                <a:cs typeface="+mn-lt"/>
              </a:rPr>
              <a:t>What have been your strengths in History this week?</a:t>
            </a:r>
            <a:endParaRPr lang="en-US">
              <a:ea typeface="+mn-lt"/>
              <a:cs typeface="+mn-lt"/>
            </a:endParaRPr>
          </a:p>
          <a:p>
            <a:pPr marL="342900" indent="-342900">
              <a:buAutoNum type="arabicPeriod"/>
            </a:pPr>
            <a:r>
              <a:rPr lang="en-GB">
                <a:ea typeface="+mn-lt"/>
                <a:cs typeface="+mn-lt"/>
              </a:rPr>
              <a:t>What have been the areas that have challenged you in History this week?</a:t>
            </a:r>
            <a:endParaRPr lang="en-US">
              <a:ea typeface="+mn-lt"/>
              <a:cs typeface="+mn-lt"/>
            </a:endParaRPr>
          </a:p>
          <a:p>
            <a:pPr marL="342900" indent="-342900">
              <a:buAutoNum type="arabicPeriod"/>
            </a:pPr>
            <a:r>
              <a:rPr lang="en-GB">
                <a:ea typeface="+mn-lt"/>
                <a:cs typeface="+mn-lt"/>
              </a:rPr>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Extension Task – Can you write a pneumonic to help you remember the events relating to the murder of Thomas Becket?</a:t>
            </a:r>
            <a:endParaRPr lang="en-GB">
              <a:cs typeface="Calibri"/>
            </a:endParaRP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nvGraphicFramePr>
        <p:xfrm>
          <a:off x="137465" y="1238250"/>
          <a:ext cx="6558091" cy="1672295"/>
        </p:xfrm>
        <a:graphic>
          <a:graphicData uri="http://schemas.openxmlformats.org/drawingml/2006/table">
            <a:tbl>
              <a:tblPr firstRow="1" bandRow="1">
                <a:tableStyleId>{5940675A-B579-460E-94D1-54222C63F5DA}</a:tableStyleId>
              </a:tblPr>
              <a:tblGrid>
                <a:gridCol w="6558091">
                  <a:extLst>
                    <a:ext uri="{9D8B030D-6E8A-4147-A177-3AD203B41FA5}">
                      <a16:colId xmlns:a16="http://schemas.microsoft.com/office/drawing/2014/main" val="1295060696"/>
                    </a:ext>
                  </a:extLst>
                </a:gridCol>
              </a:tblGrid>
              <a:tr h="334459">
                <a:tc>
                  <a:txBody>
                    <a:bodyPr/>
                    <a:lstStyle/>
                    <a:p>
                      <a:r>
                        <a:rPr lang="en-GB" sz="1100"/>
                        <a:t>1. Which job did Henry II give Thomas Becket?</a:t>
                      </a:r>
                    </a:p>
                  </a:txBody>
                  <a:tcPr/>
                </a:tc>
                <a:extLst>
                  <a:ext uri="{0D108BD9-81ED-4DB2-BD59-A6C34878D82A}">
                    <a16:rowId xmlns:a16="http://schemas.microsoft.com/office/drawing/2014/main" val="3427877305"/>
                  </a:ext>
                </a:extLst>
              </a:tr>
              <a:tr h="334459">
                <a:tc>
                  <a:txBody>
                    <a:bodyPr/>
                    <a:lstStyle/>
                    <a:p>
                      <a:r>
                        <a:rPr lang="en-GB" sz="1100"/>
                        <a:t>2. What did Henry II fight with the bishops over?</a:t>
                      </a:r>
                    </a:p>
                  </a:txBody>
                  <a:tcPr/>
                </a:tc>
                <a:extLst>
                  <a:ext uri="{0D108BD9-81ED-4DB2-BD59-A6C34878D82A}">
                    <a16:rowId xmlns:a16="http://schemas.microsoft.com/office/drawing/2014/main" val="3058180426"/>
                  </a:ext>
                </a:extLst>
              </a:tr>
              <a:tr h="334459">
                <a:tc>
                  <a:txBody>
                    <a:bodyPr/>
                    <a:lstStyle/>
                    <a:p>
                      <a:r>
                        <a:rPr lang="en-GB" sz="1100"/>
                        <a:t>3. Why was Henry II whipped?</a:t>
                      </a:r>
                    </a:p>
                  </a:txBody>
                  <a:tcPr/>
                </a:tc>
                <a:extLst>
                  <a:ext uri="{0D108BD9-81ED-4DB2-BD59-A6C34878D82A}">
                    <a16:rowId xmlns:a16="http://schemas.microsoft.com/office/drawing/2014/main" val="807486230"/>
                  </a:ext>
                </a:extLst>
              </a:tr>
              <a:tr h="334459">
                <a:tc>
                  <a:txBody>
                    <a:bodyPr/>
                    <a:lstStyle/>
                    <a:p>
                      <a:r>
                        <a:rPr lang="en-GB" sz="1100"/>
                        <a:t>4. Who killed Thomas Becket?</a:t>
                      </a:r>
                    </a:p>
                  </a:txBody>
                  <a:tcPr/>
                </a:tc>
                <a:extLst>
                  <a:ext uri="{0D108BD9-81ED-4DB2-BD59-A6C34878D82A}">
                    <a16:rowId xmlns:a16="http://schemas.microsoft.com/office/drawing/2014/main" val="2434172"/>
                  </a:ext>
                </a:extLst>
              </a:tr>
              <a:tr h="334459">
                <a:tc>
                  <a:txBody>
                    <a:bodyPr/>
                    <a:lstStyle/>
                    <a:p>
                      <a:pPr lvl="0">
                        <a:buNone/>
                      </a:pPr>
                      <a:r>
                        <a:rPr lang="en-GB" sz="1100"/>
                        <a:t>5. What happened when Becket returned to England?</a:t>
                      </a:r>
                    </a:p>
                  </a:txBody>
                  <a:tcPr/>
                </a:tc>
                <a:extLst>
                  <a:ext uri="{0D108BD9-81ED-4DB2-BD59-A6C34878D82A}">
                    <a16:rowId xmlns:a16="http://schemas.microsoft.com/office/drawing/2014/main" val="738810596"/>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whipped, rebellion, Edward Grim, monks, Richard Brito</a:t>
            </a:r>
            <a:endParaRPr lang="en-US"/>
          </a:p>
        </p:txBody>
      </p:sp>
    </p:spTree>
    <p:extLst>
      <p:ext uri="{BB962C8B-B14F-4D97-AF65-F5344CB8AC3E}">
        <p14:creationId xmlns:p14="http://schemas.microsoft.com/office/powerpoint/2010/main" val="160992827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2959772-8BC6-FF57-4B63-EA6B3363B6FA}"/>
              </a:ext>
            </a:extLst>
          </p:cNvPr>
          <p:cNvGrpSpPr/>
          <p:nvPr/>
        </p:nvGrpSpPr>
        <p:grpSpPr>
          <a:xfrm>
            <a:off x="210164" y="141290"/>
            <a:ext cx="6642817" cy="8951236"/>
            <a:chOff x="3812767" y="0"/>
            <a:chExt cx="6728703" cy="9440716"/>
          </a:xfrm>
        </p:grpSpPr>
        <p:pic>
          <p:nvPicPr>
            <p:cNvPr id="4" name="Picture 3">
              <a:extLst>
                <a:ext uri="{FF2B5EF4-FFF2-40B4-BE49-F238E27FC236}">
                  <a16:creationId xmlns:a16="http://schemas.microsoft.com/office/drawing/2014/main" id="{6C7815D8-B890-6C4A-E314-3D665E4F8E67}"/>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267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4913BD5C-9DD6-9B5E-A6B8-BC774D0AB24E}"/>
                </a:ext>
              </a:extLst>
            </p:cNvPr>
            <p:cNvSpPr/>
            <p:nvPr/>
          </p:nvSpPr>
          <p:spPr>
            <a:xfrm>
              <a:off x="381939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7 Languages Homework </a:t>
              </a:r>
              <a:endParaRPr lang="en-GB" sz="2400">
                <a:ea typeface="+mn-lt"/>
                <a:cs typeface="+mn-lt"/>
              </a:endParaRPr>
            </a:p>
            <a:p>
              <a:pPr algn="ctr"/>
              <a:r>
                <a:rPr lang="en-GB" sz="2400" b="1">
                  <a:ea typeface="+mn-lt"/>
                  <a:cs typeface="+mn-lt"/>
                </a:rPr>
                <a:t>Half Term 4</a:t>
              </a:r>
              <a:endParaRPr lang="en-GB" sz="2400">
                <a:ea typeface="+mn-lt"/>
                <a:cs typeface="+mn-lt"/>
              </a:endParaRPr>
            </a:p>
          </p:txBody>
        </p:sp>
        <p:sp>
          <p:nvSpPr>
            <p:cNvPr id="6" name="Rectangle 5">
              <a:extLst>
                <a:ext uri="{FF2B5EF4-FFF2-40B4-BE49-F238E27FC236}">
                  <a16:creationId xmlns:a16="http://schemas.microsoft.com/office/drawing/2014/main" id="{397DEE9C-A6FF-DFCB-82B1-E5E0D769EDC9}"/>
                </a:ext>
              </a:extLst>
            </p:cNvPr>
            <p:cNvSpPr/>
            <p:nvPr/>
          </p:nvSpPr>
          <p:spPr>
            <a:xfrm>
              <a:off x="3812767" y="2160573"/>
              <a:ext cx="6577161" cy="611162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a:ea typeface="+mn-lt"/>
                  <a:cs typeface="+mn-lt"/>
                </a:rPr>
                <a:t>For this homework, you will need a copy of the Sentence Builder. </a:t>
              </a:r>
              <a:endParaRPr lang="en-GB"/>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p:txBody>
        </p:sp>
        <p:sp>
          <p:nvSpPr>
            <p:cNvPr id="7" name="Rectangle 6">
              <a:extLst>
                <a:ext uri="{FF2B5EF4-FFF2-40B4-BE49-F238E27FC236}">
                  <a16:creationId xmlns:a16="http://schemas.microsoft.com/office/drawing/2014/main" id="{C1EDAD9A-1A63-C1A8-7F7C-B15FD399D53C}"/>
                </a:ext>
              </a:extLst>
            </p:cNvPr>
            <p:cNvSpPr/>
            <p:nvPr/>
          </p:nvSpPr>
          <p:spPr>
            <a:xfrm>
              <a:off x="382849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a:t>What have been your strengths in Languages this week?</a:t>
              </a:r>
              <a:endParaRPr lang="en-GB" sz="1400">
                <a:cs typeface="Calibri"/>
              </a:endParaRPr>
            </a:p>
            <a:p>
              <a:pPr marL="236855" indent="-236855">
                <a:buAutoNum type="arabicPeriod"/>
              </a:pPr>
              <a:r>
                <a:rPr lang="en-GB" sz="1400"/>
                <a:t>What have been the areas that have challenged you in Languages this week?</a:t>
              </a:r>
              <a:endParaRPr lang="en-GB" sz="1400">
                <a:cs typeface="Calibri"/>
              </a:endParaRPr>
            </a:p>
            <a:p>
              <a:pPr marL="236855" indent="-236855">
                <a:buAutoNum type="arabicPeriod"/>
              </a:pPr>
              <a:r>
                <a:rPr lang="en-GB" sz="1400"/>
                <a:t>How could you improve next week?</a:t>
              </a:r>
              <a:endParaRPr lang="en-GB"/>
            </a:p>
          </p:txBody>
        </p:sp>
        <p:sp>
          <p:nvSpPr>
            <p:cNvPr id="10" name="Rectangle 9">
              <a:extLst>
                <a:ext uri="{FF2B5EF4-FFF2-40B4-BE49-F238E27FC236}">
                  <a16:creationId xmlns:a16="http://schemas.microsoft.com/office/drawing/2014/main" id="{4787AA7F-04F4-A3E5-E87C-558D8603E0BA}"/>
                </a:ext>
              </a:extLst>
            </p:cNvPr>
            <p:cNvSpPr/>
            <p:nvPr/>
          </p:nvSpPr>
          <p:spPr>
            <a:xfrm>
              <a:off x="3829112" y="1261024"/>
              <a:ext cx="6545542" cy="78452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a:ea typeface="Calibri"/>
                  <a:cs typeface="Calibri"/>
                </a:rPr>
                <a:t>Vocabulary and Translation Practise</a:t>
              </a:r>
            </a:p>
          </p:txBody>
        </p:sp>
      </p:grpSp>
      <p:sp>
        <p:nvSpPr>
          <p:cNvPr id="12" name="TextBox 7">
            <a:extLst>
              <a:ext uri="{FF2B5EF4-FFF2-40B4-BE49-F238E27FC236}">
                <a16:creationId xmlns:a16="http://schemas.microsoft.com/office/drawing/2014/main" id="{08370498-785B-64CB-F0AB-CEFB2F47203B}"/>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graphicFrame>
        <p:nvGraphicFramePr>
          <p:cNvPr id="2" name="Table 1">
            <a:extLst>
              <a:ext uri="{FF2B5EF4-FFF2-40B4-BE49-F238E27FC236}">
                <a16:creationId xmlns:a16="http://schemas.microsoft.com/office/drawing/2014/main" id="{37D6C929-561D-7FE4-B27E-2B33D8101DE6}"/>
              </a:ext>
            </a:extLst>
          </p:cNvPr>
          <p:cNvGraphicFramePr>
            <a:graphicFrameLocks noGrp="1"/>
          </p:cNvGraphicFramePr>
          <p:nvPr/>
        </p:nvGraphicFramePr>
        <p:xfrm>
          <a:off x="298859" y="2898338"/>
          <a:ext cx="6311292" cy="3810000"/>
        </p:xfrm>
        <a:graphic>
          <a:graphicData uri="http://schemas.openxmlformats.org/drawingml/2006/table">
            <a:tbl>
              <a:tblPr firstRow="1" bandRow="1">
                <a:tableStyleId>{5940675A-B579-460E-94D1-54222C63F5DA}</a:tableStyleId>
              </a:tblPr>
              <a:tblGrid>
                <a:gridCol w="697983">
                  <a:extLst>
                    <a:ext uri="{9D8B030D-6E8A-4147-A177-3AD203B41FA5}">
                      <a16:colId xmlns:a16="http://schemas.microsoft.com/office/drawing/2014/main" val="1331419959"/>
                    </a:ext>
                  </a:extLst>
                </a:gridCol>
                <a:gridCol w="5613309">
                  <a:extLst>
                    <a:ext uri="{9D8B030D-6E8A-4147-A177-3AD203B41FA5}">
                      <a16:colId xmlns:a16="http://schemas.microsoft.com/office/drawing/2014/main" val="3668848230"/>
                    </a:ext>
                  </a:extLst>
                </a:gridCol>
              </a:tblGrid>
              <a:tr h="608073">
                <a:tc>
                  <a:txBody>
                    <a:bodyPr/>
                    <a:lstStyle/>
                    <a:p>
                      <a:pPr algn="ctr"/>
                      <a:r>
                        <a:rPr lang="en-US" sz="1600" b="1"/>
                        <a:t>Task 1</a:t>
                      </a:r>
                    </a:p>
                  </a:txBody>
                  <a:tcPr anchor="ctr"/>
                </a:tc>
                <a:tc>
                  <a:txBody>
                    <a:bodyPr/>
                    <a:lstStyle/>
                    <a:p>
                      <a:r>
                        <a:rPr lang="en-US" sz="2000"/>
                        <a:t>Test yourself on the items in the sentence builder using the Look-Say-Cover-Write-Check method.</a:t>
                      </a:r>
                    </a:p>
                  </a:txBody>
                  <a:tcPr/>
                </a:tc>
                <a:extLst>
                  <a:ext uri="{0D108BD9-81ED-4DB2-BD59-A6C34878D82A}">
                    <a16:rowId xmlns:a16="http://schemas.microsoft.com/office/drawing/2014/main" val="1443855461"/>
                  </a:ext>
                </a:extLst>
              </a:tr>
              <a:tr h="608073">
                <a:tc>
                  <a:txBody>
                    <a:bodyPr/>
                    <a:lstStyle/>
                    <a:p>
                      <a:pPr algn="ctr"/>
                      <a:r>
                        <a:rPr lang="en-US" sz="1600" b="1"/>
                        <a:t>Task 2</a:t>
                      </a:r>
                    </a:p>
                  </a:txBody>
                  <a:tcPr anchor="ctr"/>
                </a:tc>
                <a:tc>
                  <a:txBody>
                    <a:bodyPr/>
                    <a:lstStyle/>
                    <a:p>
                      <a:r>
                        <a:rPr lang="en-US" sz="2000"/>
                        <a:t>Ask a friend or a relative to test you on i</a:t>
                      </a:r>
                      <a:r>
                        <a:rPr lang="en-US" sz="2000" b="1"/>
                        <a:t>ndividual items</a:t>
                      </a:r>
                      <a:r>
                        <a:rPr lang="en-US" sz="2000"/>
                        <a:t> from the sentence builder.</a:t>
                      </a:r>
                    </a:p>
                  </a:txBody>
                  <a:tcPr/>
                </a:tc>
                <a:extLst>
                  <a:ext uri="{0D108BD9-81ED-4DB2-BD59-A6C34878D82A}">
                    <a16:rowId xmlns:a16="http://schemas.microsoft.com/office/drawing/2014/main" val="1976764679"/>
                  </a:ext>
                </a:extLst>
              </a:tr>
              <a:tr h="608073">
                <a:tc>
                  <a:txBody>
                    <a:bodyPr/>
                    <a:lstStyle/>
                    <a:p>
                      <a:pPr algn="ctr"/>
                      <a:r>
                        <a:rPr lang="en-US" sz="1600" b="1"/>
                        <a:t>Task 3</a:t>
                      </a:r>
                    </a:p>
                  </a:txBody>
                  <a:tcPr anchor="ctr"/>
                </a:tc>
                <a:tc>
                  <a:txBody>
                    <a:bodyPr/>
                    <a:lstStyle/>
                    <a:p>
                      <a:pPr lvl="0">
                        <a:buNone/>
                      </a:pPr>
                      <a:r>
                        <a:rPr lang="en-US" sz="2000" b="0" i="0" u="none" strike="noStrike" noProof="0">
                          <a:latin typeface="Calibri"/>
                        </a:rPr>
                        <a:t>Ask a friend or a relative to test you on </a:t>
                      </a:r>
                      <a:r>
                        <a:rPr lang="en-US" sz="2000" b="1" i="0" u="none" strike="noStrike" noProof="0">
                          <a:latin typeface="Calibri"/>
                        </a:rPr>
                        <a:t>full sentences</a:t>
                      </a:r>
                      <a:r>
                        <a:rPr lang="en-US" sz="2000" b="0" i="0" u="none" strike="noStrike" noProof="0">
                          <a:latin typeface="Calibri"/>
                        </a:rPr>
                        <a:t> from the sentence builder.</a:t>
                      </a:r>
                      <a:endParaRPr lang="en-US"/>
                    </a:p>
                  </a:txBody>
                  <a:tcPr/>
                </a:tc>
                <a:extLst>
                  <a:ext uri="{0D108BD9-81ED-4DB2-BD59-A6C34878D82A}">
                    <a16:rowId xmlns:a16="http://schemas.microsoft.com/office/drawing/2014/main" val="217309549"/>
                  </a:ext>
                </a:extLst>
              </a:tr>
              <a:tr h="608073">
                <a:tc>
                  <a:txBody>
                    <a:bodyPr/>
                    <a:lstStyle/>
                    <a:p>
                      <a:pPr algn="ctr"/>
                      <a:r>
                        <a:rPr lang="en-US" sz="1600" b="1"/>
                        <a:t>Task 4</a:t>
                      </a:r>
                    </a:p>
                  </a:txBody>
                  <a:tcPr anchor="ctr"/>
                </a:tc>
                <a:tc>
                  <a:txBody>
                    <a:bodyPr/>
                    <a:lstStyle/>
                    <a:p>
                      <a:r>
                        <a:rPr lang="en-US" sz="2000" err="1"/>
                        <a:t>Practise</a:t>
                      </a:r>
                      <a:r>
                        <a:rPr lang="en-US" sz="2000"/>
                        <a:t> this week's topic on </a:t>
                      </a:r>
                      <a:r>
                        <a:rPr lang="en-US" sz="2000" err="1"/>
                        <a:t>Linguascope</a:t>
                      </a:r>
                      <a:r>
                        <a:rPr lang="en-US" sz="2000"/>
                        <a:t>. (See </a:t>
                      </a:r>
                      <a:r>
                        <a:rPr lang="en-US" sz="2000" err="1"/>
                        <a:t>Mr</a:t>
                      </a:r>
                      <a:r>
                        <a:rPr lang="en-US" sz="2000"/>
                        <a:t> Downey for the login details).</a:t>
                      </a:r>
                    </a:p>
                  </a:txBody>
                  <a:tcPr/>
                </a:tc>
                <a:extLst>
                  <a:ext uri="{0D108BD9-81ED-4DB2-BD59-A6C34878D82A}">
                    <a16:rowId xmlns:a16="http://schemas.microsoft.com/office/drawing/2014/main" val="1065812266"/>
                  </a:ext>
                </a:extLst>
              </a:tr>
              <a:tr h="843456">
                <a:tc>
                  <a:txBody>
                    <a:bodyPr/>
                    <a:lstStyle/>
                    <a:p>
                      <a:pPr algn="ctr"/>
                      <a:r>
                        <a:rPr lang="en-US" sz="1600" b="1"/>
                        <a:t>Task 5</a:t>
                      </a:r>
                    </a:p>
                  </a:txBody>
                  <a:tcPr anchor="ctr"/>
                </a:tc>
                <a:tc>
                  <a:txBody>
                    <a:bodyPr/>
                    <a:lstStyle/>
                    <a:p>
                      <a:r>
                        <a:rPr lang="en-US" sz="2000"/>
                        <a:t>Find a new song in your preferred language on Lyrics Training. Can you challenge yourself to the higher levels?</a:t>
                      </a:r>
                    </a:p>
                  </a:txBody>
                  <a:tcPr/>
                </a:tc>
                <a:extLst>
                  <a:ext uri="{0D108BD9-81ED-4DB2-BD59-A6C34878D82A}">
                    <a16:rowId xmlns:a16="http://schemas.microsoft.com/office/drawing/2014/main" val="3163964407"/>
                  </a:ext>
                </a:extLst>
              </a:tr>
            </a:tbl>
          </a:graphicData>
        </a:graphic>
      </p:graphicFrame>
      <p:sp>
        <p:nvSpPr>
          <p:cNvPr id="8" name="TextBox 7">
            <a:extLst>
              <a:ext uri="{FF2B5EF4-FFF2-40B4-BE49-F238E27FC236}">
                <a16:creationId xmlns:a16="http://schemas.microsoft.com/office/drawing/2014/main" id="{24CEAAC1-BDE2-7132-F459-6B3C8194CAC5}"/>
              </a:ext>
            </a:extLst>
          </p:cNvPr>
          <p:cNvSpPr txBox="1"/>
          <p:nvPr/>
        </p:nvSpPr>
        <p:spPr>
          <a:xfrm>
            <a:off x="302706" y="6926933"/>
            <a:ext cx="446767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Language Gym – Check for online assignments</a:t>
            </a:r>
          </a:p>
          <a:p>
            <a:r>
              <a:rPr lang="en-US">
                <a:ea typeface="Calibri"/>
                <a:cs typeface="Calibri"/>
              </a:rPr>
              <a:t>Username: ______________________</a:t>
            </a:r>
          </a:p>
          <a:p>
            <a:r>
              <a:rPr lang="en-US">
                <a:ea typeface="Calibri"/>
                <a:cs typeface="Calibri"/>
              </a:rPr>
              <a:t>Password: _______________________</a:t>
            </a:r>
          </a:p>
        </p:txBody>
      </p:sp>
    </p:spTree>
    <p:extLst>
      <p:ext uri="{BB962C8B-B14F-4D97-AF65-F5344CB8AC3E}">
        <p14:creationId xmlns:p14="http://schemas.microsoft.com/office/powerpoint/2010/main" val="15694652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9746" y="0"/>
            <a:ext cx="6728254" cy="9900984"/>
            <a:chOff x="129746" y="0"/>
            <a:chExt cx="6728254"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7 Mathematics Homework </a:t>
              </a:r>
            </a:p>
            <a:p>
              <a:pPr algn="ctr"/>
              <a:r>
                <a:rPr lang="en-GB" sz="2400" b="1" dirty="0">
                  <a:ea typeface="+mn-lt"/>
                  <a:cs typeface="+mn-lt"/>
                </a:rPr>
                <a:t>Half Term 4, Week 3</a:t>
              </a:r>
              <a:endParaRPr lang="en-GB" sz="2400" dirty="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29746" y="2961103"/>
              <a:ext cx="6561438" cy="315730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endParaRPr lang="en-GB" sz="1600" dirty="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dirty="0"/>
                <a:t>What have been your strengths in maths this week?</a:t>
              </a:r>
            </a:p>
            <a:p>
              <a:pPr marL="342900" indent="-342900">
                <a:buFont typeface="+mj-lt"/>
                <a:buAutoNum type="arabicPeriod"/>
              </a:pPr>
              <a:r>
                <a:rPr lang="en-GB" dirty="0"/>
                <a:t>What have been the areas that have challenged you in maths this week?</a:t>
              </a:r>
            </a:p>
            <a:p>
              <a:pPr marL="342900" indent="-342900">
                <a:buFont typeface="+mj-lt"/>
                <a:buAutoNum type="arabicPeriod"/>
              </a:pPr>
              <a:r>
                <a:rPr lang="en-GB" dirty="0"/>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dirty="0">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dirty="0">
                  <a:solidFill>
                    <a:srgbClr val="000000"/>
                  </a:solidFill>
                  <a:effectLst/>
                  <a:latin typeface="Calibri" panose="020F0502020204030204" pitchFamily="34" charset="0"/>
                </a:rPr>
                <a:t> </a:t>
              </a:r>
              <a:endParaRPr lang="en-US" sz="1000" b="0" i="0" dirty="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29746" y="6891078"/>
              <a:ext cx="6561438" cy="141863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dirty="0">
                  <a:ea typeface="+mn-lt"/>
                  <a:cs typeface="+mn-lt"/>
                </a:rPr>
                <a:t>Extension Task – Answer the following questions, give your answers as mixed numbers.</a:t>
              </a:r>
            </a:p>
            <a:p>
              <a:pPr algn="ctr"/>
              <a:endParaRPr lang="en-GB" dirty="0">
                <a:ea typeface="+mn-lt"/>
                <a:cs typeface="+mn-lt"/>
              </a:endParaRPr>
            </a:p>
          </p:txBody>
        </p:sp>
        <p:sp>
          <p:nvSpPr>
            <p:cNvPr id="7" name="Rectangle 6">
              <a:extLst>
                <a:ext uri="{FF2B5EF4-FFF2-40B4-BE49-F238E27FC236}">
                  <a16:creationId xmlns:a16="http://schemas.microsoft.com/office/drawing/2014/main" id="{D3695D3E-C125-EF5F-32F6-B7E32E204520}"/>
                </a:ext>
              </a:extLst>
            </p:cNvPr>
            <p:cNvSpPr/>
            <p:nvPr/>
          </p:nvSpPr>
          <p:spPr>
            <a:xfrm>
              <a:off x="129746" y="6207741"/>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t>Key words – Multiple, Numerator, Denominator, improper, mixed number</a:t>
              </a:r>
              <a:endParaRPr lang="en-US" dirty="0"/>
            </a:p>
          </p:txBody>
        </p:sp>
        <mc:AlternateContent xmlns:mc="http://schemas.openxmlformats.org/markup-compatibility/2006" xmlns:a14="http://schemas.microsoft.com/office/drawing/2010/main">
          <mc:Choice Requires="a14">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164550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a:t>Recap Task – Solving Simple Equations (Half Term 4)</a:t>
                  </a:r>
                </a:p>
                <a:p>
                  <a:pPr algn="ctr"/>
                  <a:endParaRPr lang="en-GB" dirty="0"/>
                </a:p>
                <a:p>
                  <a:pPr algn="ctr"/>
                  <a:r>
                    <a:rPr lang="en-GB" dirty="0"/>
                    <a:t>Solve the following equations:</a:t>
                  </a:r>
                </a:p>
                <a:p>
                  <a:pPr algn="ctr"/>
                  <a:endParaRPr lang="en-GB" dirty="0"/>
                </a:p>
                <a:p>
                  <a:pPr algn="ctr"/>
                  <a:r>
                    <a:rPr lang="en-GB" dirty="0"/>
                    <a:t>a) </a:t>
                  </a:r>
                  <a14:m>
                    <m:oMath xmlns:m="http://schemas.openxmlformats.org/officeDocument/2006/math">
                      <m:r>
                        <a:rPr lang="en-GB" b="0" i="1" smtClean="0">
                          <a:latin typeface="Cambria Math" panose="02040503050406030204" pitchFamily="18" charset="0"/>
                        </a:rPr>
                        <m:t>5</m:t>
                      </m:r>
                      <m:r>
                        <a:rPr lang="en-GB" b="0" i="1" smtClean="0">
                          <a:latin typeface="Cambria Math" panose="02040503050406030204" pitchFamily="18" charset="0"/>
                        </a:rPr>
                        <m:t>𝑥</m:t>
                      </m:r>
                      <m:r>
                        <a:rPr lang="en-GB" b="0" i="1" smtClean="0">
                          <a:latin typeface="Cambria Math" panose="02040503050406030204" pitchFamily="18" charset="0"/>
                        </a:rPr>
                        <m:t>+3=13</m:t>
                      </m:r>
                    </m:oMath>
                  </a14:m>
                  <a:r>
                    <a:rPr lang="en-GB" dirty="0"/>
                    <a:t>		b) </a:t>
                  </a:r>
                  <a14:m>
                    <m:oMath xmlns:m="http://schemas.openxmlformats.org/officeDocument/2006/math">
                      <m:r>
                        <a:rPr lang="en-GB" b="0" i="1" smtClean="0">
                          <a:latin typeface="Cambria Math" panose="02040503050406030204" pitchFamily="18" charset="0"/>
                        </a:rPr>
                        <m:t>4</m:t>
                      </m:r>
                      <m:r>
                        <a:rPr lang="en-GB" b="0" i="1" smtClean="0">
                          <a:latin typeface="Cambria Math" panose="02040503050406030204" pitchFamily="18" charset="0"/>
                        </a:rPr>
                        <m:t>𝑚</m:t>
                      </m:r>
                      <m:r>
                        <a:rPr lang="en-GB" b="0" i="1" smtClean="0">
                          <a:latin typeface="Cambria Math" panose="02040503050406030204" pitchFamily="18" charset="0"/>
                        </a:rPr>
                        <m:t>−3=17</m:t>
                      </m:r>
                    </m:oMath>
                  </a14:m>
                  <a:r>
                    <a:rPr lang="en-GB" dirty="0"/>
                    <a:t>		c) </a:t>
                  </a:r>
                  <a14:m>
                    <m:oMath xmlns:m="http://schemas.openxmlformats.org/officeDocument/2006/math">
                      <m:r>
                        <a:rPr lang="en-GB" b="0" i="1" smtClean="0">
                          <a:latin typeface="Cambria Math" panose="02040503050406030204" pitchFamily="18" charset="0"/>
                        </a:rPr>
                        <m:t>5−</m:t>
                      </m:r>
                      <m:r>
                        <a:rPr lang="en-GB" b="0" i="1" smtClean="0">
                          <a:latin typeface="Cambria Math" panose="02040503050406030204" pitchFamily="18" charset="0"/>
                        </a:rPr>
                        <m:t>𝑥</m:t>
                      </m:r>
                      <m:r>
                        <a:rPr lang="en-GB" b="0" i="1" smtClean="0">
                          <a:latin typeface="Cambria Math" panose="02040503050406030204" pitchFamily="18" charset="0"/>
                        </a:rPr>
                        <m:t>=−7</m:t>
                      </m:r>
                    </m:oMath>
                  </a14:m>
                  <a:endParaRPr lang="en-GB" dirty="0"/>
                </a:p>
              </p:txBody>
            </p:sp>
          </mc:Choice>
          <mc:Fallback xmlns="">
            <p:sp>
              <p:nvSpPr>
                <p:cNvPr id="9" name="Rectangle 8">
                  <a:extLst>
                    <a:ext uri="{FF2B5EF4-FFF2-40B4-BE49-F238E27FC236}">
                      <a16:creationId xmlns:a16="http://schemas.microsoft.com/office/drawing/2014/main" id="{4ADBF347-6500-75C1-7CB9-A9EED3C919E9}"/>
                    </a:ext>
                  </a:extLst>
                </p:cNvPr>
                <p:cNvSpPr>
                  <a:spLocks noRot="1" noChangeAspect="1" noMove="1" noResize="1" noEditPoints="1" noAdjustHandles="1" noChangeArrowheads="1" noChangeShapeType="1" noTextEdit="1"/>
                </p:cNvSpPr>
                <p:nvPr/>
              </p:nvSpPr>
              <p:spPr>
                <a:xfrm>
                  <a:off x="129746" y="1261024"/>
                  <a:ext cx="6561438" cy="1645509"/>
                </a:xfrm>
                <a:prstGeom prst="rect">
                  <a:avLst/>
                </a:prstGeom>
                <a:blipFill>
                  <a:blip r:embed="rId3"/>
                  <a:stretch>
                    <a:fillRect/>
                  </a:stretch>
                </a:blipFill>
              </p:spPr>
              <p:txBody>
                <a:bodyPr/>
                <a:lstStyle/>
                <a:p>
                  <a:r>
                    <a:rPr lang="en-US">
                      <a:noFill/>
                    </a:rPr>
                    <a:t> </a:t>
                  </a:r>
                </a:p>
              </p:txBody>
            </p:sp>
          </mc:Fallback>
        </mc:AlternateContent>
      </p:grpSp>
      <p:sp>
        <p:nvSpPr>
          <p:cNvPr id="12" name="TextBox 11">
            <a:extLst>
              <a:ext uri="{FF2B5EF4-FFF2-40B4-BE49-F238E27FC236}">
                <a16:creationId xmlns:a16="http://schemas.microsoft.com/office/drawing/2014/main" id="{AAD3ADF4-6F94-AC11-B89E-2D003722FA4D}"/>
              </a:ext>
            </a:extLst>
          </p:cNvPr>
          <p:cNvSpPr txBox="1"/>
          <p:nvPr/>
        </p:nvSpPr>
        <p:spPr>
          <a:xfrm>
            <a:off x="255494" y="2961103"/>
            <a:ext cx="6347012" cy="646331"/>
          </a:xfrm>
          <a:prstGeom prst="rect">
            <a:avLst/>
          </a:prstGeom>
          <a:noFill/>
        </p:spPr>
        <p:txBody>
          <a:bodyPr wrap="square" rtlCol="0">
            <a:spAutoFit/>
          </a:bodyPr>
          <a:lstStyle/>
          <a:p>
            <a:r>
              <a:rPr lang="en-GB" dirty="0"/>
              <a:t>Main Task – Add or Subtract the following fractions, leave your answers as mixed numbers where necessary.</a:t>
            </a:r>
          </a:p>
        </p:txBody>
      </p:sp>
      <p:pic>
        <p:nvPicPr>
          <p:cNvPr id="14" name="Picture 13">
            <a:extLst>
              <a:ext uri="{FF2B5EF4-FFF2-40B4-BE49-F238E27FC236}">
                <a16:creationId xmlns:a16="http://schemas.microsoft.com/office/drawing/2014/main" id="{1F88E6B5-7FFC-E428-382B-BAEC17B33B94}"/>
              </a:ext>
            </a:extLst>
          </p:cNvPr>
          <p:cNvPicPr>
            <a:picLocks noChangeAspect="1"/>
          </p:cNvPicPr>
          <p:nvPr/>
        </p:nvPicPr>
        <p:blipFill rotWithShape="1">
          <a:blip r:embed="rId4"/>
          <a:srcRect t="5762" b="9948"/>
          <a:stretch/>
        </p:blipFill>
        <p:spPr>
          <a:xfrm>
            <a:off x="147476" y="3625781"/>
            <a:ext cx="6525978" cy="2247368"/>
          </a:xfrm>
          <a:prstGeom prst="rect">
            <a:avLst/>
          </a:prstGeom>
        </p:spPr>
      </p:pic>
      <p:pic>
        <p:nvPicPr>
          <p:cNvPr id="16" name="Picture 15">
            <a:extLst>
              <a:ext uri="{FF2B5EF4-FFF2-40B4-BE49-F238E27FC236}">
                <a16:creationId xmlns:a16="http://schemas.microsoft.com/office/drawing/2014/main" id="{433094F8-CE6E-613D-F8EC-550A0EF17149}"/>
              </a:ext>
            </a:extLst>
          </p:cNvPr>
          <p:cNvPicPr>
            <a:picLocks noChangeAspect="1"/>
          </p:cNvPicPr>
          <p:nvPr/>
        </p:nvPicPr>
        <p:blipFill rotWithShape="1">
          <a:blip r:embed="rId5"/>
          <a:srcRect l="5840" t="7330" b="-1"/>
          <a:stretch/>
        </p:blipFill>
        <p:spPr>
          <a:xfrm>
            <a:off x="215968" y="7767226"/>
            <a:ext cx="6457486" cy="514306"/>
          </a:xfrm>
          <a:prstGeom prst="rect">
            <a:avLst/>
          </a:prstGeom>
        </p:spPr>
      </p:pic>
    </p:spTree>
    <p:extLst>
      <p:ext uri="{BB962C8B-B14F-4D97-AF65-F5344CB8AC3E}">
        <p14:creationId xmlns:p14="http://schemas.microsoft.com/office/powerpoint/2010/main" val="316060366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45020" y="0"/>
            <a:ext cx="6722076" cy="9440716"/>
            <a:chOff x="135924" y="0"/>
            <a:chExt cx="6722076"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7 Music - Reading Music &amp; Keyboard Skills</a:t>
              </a:r>
              <a:endParaRPr lang="en-US" dirty="0"/>
            </a:p>
            <a:p>
              <a:pPr algn="ctr"/>
              <a:r>
                <a:rPr lang="en-GB" sz="2400" b="1" dirty="0">
                  <a:ea typeface="+mn-lt"/>
                  <a:cs typeface="+mn-lt"/>
                </a:rPr>
                <a:t>Homework - Half Term 4 Week 3</a:t>
              </a:r>
              <a:endParaRPr lang="en-GB" dirty="0"/>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600" dirty="0">
                  <a:ea typeface="+mn-lt"/>
                  <a:cs typeface="+mn-lt"/>
                </a:rPr>
                <a:t>This week’s listening – Title: Minute Waltz</a:t>
              </a:r>
              <a:endParaRPr lang="en-US" dirty="0"/>
            </a:p>
            <a:p>
              <a:r>
                <a:rPr lang="en-GB" sz="1600" dirty="0">
                  <a:ea typeface="+mn-lt"/>
                  <a:cs typeface="+mn-lt"/>
                </a:rPr>
                <a:t>                                         Composer: Frédéric Chopin</a:t>
              </a:r>
              <a:endParaRPr lang="en-US" dirty="0"/>
            </a:p>
            <a:p>
              <a:r>
                <a:rPr lang="en-GB" sz="1600" dirty="0">
                  <a:ea typeface="+mn-lt"/>
                  <a:cs typeface="+mn-lt"/>
                </a:rPr>
                <a:t>                                         Genre: Romantic</a:t>
              </a:r>
              <a:endParaRPr lang="en-GB" dirty="0"/>
            </a:p>
            <a:p>
              <a:endParaRPr lang="en-GB" sz="1600" dirty="0">
                <a:ea typeface="+mn-lt"/>
                <a:cs typeface="+mn-lt"/>
              </a:endParaRPr>
            </a:p>
            <a:p>
              <a:r>
                <a:rPr lang="en-GB" sz="1600" dirty="0">
                  <a:ea typeface="+mn-lt"/>
                  <a:cs typeface="+mn-lt"/>
                </a:rPr>
                <a:t>Spend time listening to the above piece of music.</a:t>
              </a:r>
              <a:endParaRPr lang="en-US" dirty="0"/>
            </a:p>
            <a:p>
              <a:r>
                <a:rPr lang="en-GB" sz="1600" dirty="0">
                  <a:ea typeface="+mn-lt"/>
                  <a:cs typeface="+mn-lt"/>
                </a:rPr>
                <a:t>Complete the page in your listening booklet –</a:t>
              </a:r>
              <a:endParaRPr lang="en-US" dirty="0"/>
            </a:p>
            <a:p>
              <a:r>
                <a:rPr lang="en-GB" sz="1600" dirty="0">
                  <a:ea typeface="+mn-lt"/>
                  <a:cs typeface="+mn-lt"/>
                </a:rPr>
                <a:t>1.Give some background information on the piece and artist/composer</a:t>
              </a:r>
              <a:endParaRPr lang="en-US" dirty="0"/>
            </a:p>
            <a:p>
              <a:r>
                <a:rPr lang="en-GB" sz="1600" dirty="0">
                  <a:ea typeface="+mn-lt"/>
                  <a:cs typeface="+mn-lt"/>
                </a:rPr>
                <a:t>2.Comment on the instrumentation and how the musical elements are used in as much detail as you can.</a:t>
              </a:r>
              <a:endParaRPr lang="en-US" dirty="0"/>
            </a:p>
            <a:p>
              <a:r>
                <a:rPr lang="en-GB" sz="1600" dirty="0">
                  <a:ea typeface="+mn-lt"/>
                  <a:cs typeface="+mn-lt"/>
                </a:rPr>
                <a:t>3.Give your personal response to the music – remember to explain why you liked or did not like the piece of music.</a:t>
              </a:r>
              <a:endParaRPr lang="en-GB" dirty="0"/>
            </a:p>
            <a:p>
              <a:endParaRPr lang="en-GB" sz="1600" dirty="0">
                <a:ea typeface="+mn-lt"/>
                <a:cs typeface="+mn-lt"/>
              </a:endParaRPr>
            </a:p>
            <a:p>
              <a:endParaRPr lang="en-GB" sz="1600">
                <a:ea typeface="+mn-lt"/>
                <a:cs typeface="+mn-lt"/>
              </a:endParaRPr>
            </a:p>
            <a:p>
              <a:pPr marL="342900" indent="-342900">
                <a:buAutoNum type="arabicPeriod"/>
              </a:pPr>
              <a:endParaRPr lang="en-GB" sz="16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Music this week?</a:t>
              </a:r>
            </a:p>
            <a:p>
              <a:pPr marL="342900" indent="-342900">
                <a:buFont typeface="+mj-lt"/>
                <a:buAutoNum type="arabicPeriod"/>
              </a:pPr>
              <a:r>
                <a:rPr lang="en-GB"/>
                <a:t>What have been the areas that have challenged you in Music this week?</a:t>
              </a:r>
            </a:p>
            <a:p>
              <a:pPr marL="342900" indent="-342900">
                <a:buFont typeface="+mj-lt"/>
                <a:buAutoNum type="arabicPeriod"/>
              </a:pPr>
              <a:r>
                <a:rPr lang="en-GB"/>
                <a:t>How could you improve next week?</a:t>
              </a: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ea typeface="+mn-lt"/>
                  <a:cs typeface="+mn-lt"/>
                </a:rPr>
                <a:t>Extension Task – Listen to and comment on further pieces of music by the same artist/composer.</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Tempo, Dynamics, Duration, Pitch, Silence, Articulation, Melody, Texture, Timbre </a:t>
              </a:r>
              <a:endParaRPr lang="en-GB">
                <a:cs typeface="Calibri"/>
              </a:endParaRPr>
            </a:p>
          </p:txBody>
        </p:sp>
      </p:grpSp>
      <p:graphicFrame>
        <p:nvGraphicFramePr>
          <p:cNvPr id="9" name="Table 8">
            <a:extLst>
              <a:ext uri="{FF2B5EF4-FFF2-40B4-BE49-F238E27FC236}">
                <a16:creationId xmlns:a16="http://schemas.microsoft.com/office/drawing/2014/main" id="{CFB6CA92-F0F3-77DD-99F9-E8ADB3F547FC}"/>
              </a:ext>
            </a:extLst>
          </p:cNvPr>
          <p:cNvGraphicFramePr>
            <a:graphicFrameLocks noGrp="1"/>
          </p:cNvGraphicFramePr>
          <p:nvPr>
            <p:extLst>
              <p:ext uri="{D42A27DB-BD31-4B8C-83A1-F6EECF244321}">
                <p14:modId xmlns:p14="http://schemas.microsoft.com/office/powerpoint/2010/main" val="3960458733"/>
              </p:ext>
            </p:extLst>
          </p:nvPr>
        </p:nvGraphicFramePr>
        <p:xfrm>
          <a:off x="171450" y="1286493"/>
          <a:ext cx="6521835" cy="1581150"/>
        </p:xfrm>
        <a:graphic>
          <a:graphicData uri="http://schemas.openxmlformats.org/drawingml/2006/table">
            <a:tbl>
              <a:tblPr firstRow="1" bandRow="1">
                <a:tableStyleId>{5C22544A-7EE6-4342-B048-85BDC9FD1C3A}</a:tableStyleId>
              </a:tblPr>
              <a:tblGrid>
                <a:gridCol w="6521835">
                  <a:extLst>
                    <a:ext uri="{9D8B030D-6E8A-4147-A177-3AD203B41FA5}">
                      <a16:colId xmlns:a16="http://schemas.microsoft.com/office/drawing/2014/main" val="1891297315"/>
                    </a:ext>
                  </a:extLst>
                </a:gridCol>
              </a:tblGrid>
              <a:tr h="1581150">
                <a:tc>
                  <a:txBody>
                    <a:bodyPr/>
                    <a:lstStyle/>
                    <a:p>
                      <a:pPr marL="342900" lvl="0" indent="-342900" algn="ctr">
                        <a:lnSpc>
                          <a:spcPct val="100000"/>
                        </a:lnSpc>
                        <a:spcBef>
                          <a:spcPts val="0"/>
                        </a:spcBef>
                        <a:spcAft>
                          <a:spcPts val="0"/>
                        </a:spcAft>
                        <a:buAutoNum type="arabicPeriod"/>
                      </a:pPr>
                      <a:r>
                        <a:rPr lang="en-GB" sz="1600" b="0" i="0" u="none" strike="noStrike" noProof="0" dirty="0">
                          <a:solidFill>
                            <a:schemeClr val="tx1"/>
                          </a:solidFill>
                          <a:effectLst/>
                          <a:latin typeface="Calibri"/>
                        </a:rPr>
                        <a:t>How many beats are each of the following notes worth?</a:t>
                      </a:r>
                      <a:endParaRPr lang="en-US" dirty="0"/>
                    </a:p>
                    <a:p>
                      <a:pPr lvl="0" algn="ctr">
                        <a:lnSpc>
                          <a:spcPct val="100000"/>
                        </a:lnSpc>
                        <a:spcBef>
                          <a:spcPts val="0"/>
                        </a:spcBef>
                        <a:spcAft>
                          <a:spcPts val="0"/>
                        </a:spcAft>
                        <a:buNone/>
                      </a:pPr>
                      <a:r>
                        <a:rPr lang="en-GB" sz="1600" b="1" i="1" u="none" strike="noStrike" noProof="0" dirty="0">
                          <a:solidFill>
                            <a:schemeClr val="tx1"/>
                          </a:solidFill>
                          <a:effectLst/>
                          <a:latin typeface="Calibri"/>
                        </a:rPr>
                        <a:t>Semibreve     Minim     Crotchet</a:t>
                      </a:r>
                      <a:endParaRPr lang="en-US" dirty="0"/>
                    </a:p>
                    <a:p>
                      <a:pPr lvl="0" algn="ctr">
                        <a:lnSpc>
                          <a:spcPct val="100000"/>
                        </a:lnSpc>
                        <a:spcBef>
                          <a:spcPts val="0"/>
                        </a:spcBef>
                        <a:spcAft>
                          <a:spcPts val="0"/>
                        </a:spcAft>
                        <a:buNone/>
                      </a:pPr>
                      <a:r>
                        <a:rPr lang="en-GB" sz="1600" b="0" i="0" u="none" strike="noStrike" noProof="0" dirty="0">
                          <a:solidFill>
                            <a:schemeClr val="tx1"/>
                          </a:solidFill>
                          <a:effectLst/>
                          <a:latin typeface="Calibri"/>
                        </a:rPr>
                        <a:t>2.     Draw one of each note names above.</a:t>
                      </a:r>
                      <a:endParaRPr lang="en-GB" dirty="0"/>
                    </a:p>
                    <a:p>
                      <a:pPr lvl="0" algn="ctr">
                        <a:lnSpc>
                          <a:spcPct val="100000"/>
                        </a:lnSpc>
                        <a:spcBef>
                          <a:spcPts val="0"/>
                        </a:spcBef>
                        <a:spcAft>
                          <a:spcPts val="0"/>
                        </a:spcAft>
                        <a:buNone/>
                      </a:pPr>
                      <a:r>
                        <a:rPr lang="en-GB" sz="1600" b="0" i="0" u="none" strike="noStrike" noProof="0" dirty="0">
                          <a:solidFill>
                            <a:schemeClr val="tx1"/>
                          </a:solidFill>
                          <a:effectLst/>
                        </a:rPr>
                        <a:t>3.    </a:t>
                      </a:r>
                      <a:r>
                        <a:rPr lang="en-GB" sz="1600" b="0" i="0" u="none" strike="noStrike" noProof="0" dirty="0">
                          <a:solidFill>
                            <a:schemeClr val="tx1"/>
                          </a:solidFill>
                          <a:effectLst/>
                          <a:latin typeface="Calibri"/>
                        </a:rPr>
                        <a:t>Create some short rhythmic patterns using some of the above notes –</a:t>
                      </a:r>
                      <a:endParaRPr lang="en-GB" dirty="0"/>
                    </a:p>
                    <a:p>
                      <a:pPr lvl="0" algn="ctr">
                        <a:lnSpc>
                          <a:spcPct val="100000"/>
                        </a:lnSpc>
                        <a:spcBef>
                          <a:spcPts val="0"/>
                        </a:spcBef>
                        <a:spcAft>
                          <a:spcPts val="0"/>
                        </a:spcAft>
                        <a:buNone/>
                      </a:pPr>
                      <a:r>
                        <a:rPr lang="en-GB" sz="1600" b="0" i="0" u="none" strike="noStrike" noProof="0" dirty="0">
                          <a:solidFill>
                            <a:schemeClr val="tx1"/>
                          </a:solidFill>
                          <a:effectLst/>
                          <a:latin typeface="Calibri"/>
                        </a:rPr>
                        <a:t>Try and clap the patterns you created.</a:t>
                      </a:r>
                      <a:endParaRPr lang="en-GB" dirty="0"/>
                    </a:p>
                  </a:txBody>
                  <a:tcPr anchor="ct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1290280798"/>
                  </a:ext>
                </a:extLst>
              </a:tr>
            </a:tbl>
          </a:graphicData>
        </a:graphic>
      </p:graphicFrame>
    </p:spTree>
    <p:extLst>
      <p:ext uri="{BB962C8B-B14F-4D97-AF65-F5344CB8AC3E}">
        <p14:creationId xmlns:p14="http://schemas.microsoft.com/office/powerpoint/2010/main" val="10756335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F2B6F1A-7C32-762F-33A6-4B5A607127EF}"/>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dirty="0">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dirty="0">
                <a:solidFill>
                  <a:srgbClr val="000000"/>
                </a:solidFill>
                <a:effectLst/>
                <a:latin typeface="Calibri" panose="020F0502020204030204" pitchFamily="34" charset="0"/>
              </a:rPr>
              <a:t> </a:t>
            </a:r>
            <a:endParaRPr lang="en-US" sz="1000" b="0" i="0" dirty="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6F684659-2539-20FF-29C6-ECABDF50F596}"/>
              </a:ext>
            </a:extLst>
          </p:cNvPr>
          <p:cNvGrpSpPr/>
          <p:nvPr/>
        </p:nvGrpSpPr>
        <p:grpSpPr>
          <a:xfrm>
            <a:off x="69785" y="76435"/>
            <a:ext cx="6704730" cy="8997095"/>
            <a:chOff x="3811901" y="0"/>
            <a:chExt cx="6728254" cy="9440716"/>
          </a:xfrm>
        </p:grpSpPr>
        <p:pic>
          <p:nvPicPr>
            <p:cNvPr id="6" name="Picture 5">
              <a:extLst>
                <a:ext uri="{FF2B5EF4-FFF2-40B4-BE49-F238E27FC236}">
                  <a16:creationId xmlns:a16="http://schemas.microsoft.com/office/drawing/2014/main" id="{914A1EEB-34F4-9808-8451-01954C880793}"/>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1362"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3D082659-711E-3658-6687-3E74D31D90D3}"/>
                </a:ext>
              </a:extLst>
            </p:cNvPr>
            <p:cNvSpPr/>
            <p:nvPr/>
          </p:nvSpPr>
          <p:spPr>
            <a:xfrm>
              <a:off x="3818079"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dirty="0">
                  <a:ea typeface="+mn-lt"/>
                  <a:cs typeface="+mn-lt"/>
                </a:rPr>
                <a:t>Year 7 RE Homework – Half Term 4, Week 3</a:t>
              </a:r>
              <a:endParaRPr lang="en-GB" sz="2400">
                <a:ea typeface="+mn-lt"/>
                <a:cs typeface="+mn-lt"/>
              </a:endParaRPr>
            </a:p>
          </p:txBody>
        </p:sp>
        <p:sp>
          <p:nvSpPr>
            <p:cNvPr id="8" name="Rectangle 7">
              <a:extLst>
                <a:ext uri="{FF2B5EF4-FFF2-40B4-BE49-F238E27FC236}">
                  <a16:creationId xmlns:a16="http://schemas.microsoft.com/office/drawing/2014/main" id="{DE8E7024-A98D-92E7-3D5B-D350381D56DA}"/>
                </a:ext>
              </a:extLst>
            </p:cNvPr>
            <p:cNvSpPr/>
            <p:nvPr/>
          </p:nvSpPr>
          <p:spPr>
            <a:xfrm>
              <a:off x="3812718" y="2201366"/>
              <a:ext cx="6575895" cy="4741993"/>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dirty="0">
                  <a:ea typeface="+mn-lt"/>
                  <a:cs typeface="+mn-lt"/>
                </a:rPr>
                <a:t>Look at The Ten Commandments above, if you were to write ten rules for people to follow today, what you would they be?</a:t>
              </a:r>
              <a:endParaRPr lang="en-GB" sz="2000">
                <a:cs typeface="Calibri"/>
              </a:endParaRPr>
            </a:p>
          </p:txBody>
        </p:sp>
        <p:sp>
          <p:nvSpPr>
            <p:cNvPr id="9" name="Rectangle 8">
              <a:extLst>
                <a:ext uri="{FF2B5EF4-FFF2-40B4-BE49-F238E27FC236}">
                  <a16:creationId xmlns:a16="http://schemas.microsoft.com/office/drawing/2014/main" id="{9479B446-D6DE-1A04-8178-0C556699CF94}"/>
                </a:ext>
              </a:extLst>
            </p:cNvPr>
            <p:cNvSpPr/>
            <p:nvPr/>
          </p:nvSpPr>
          <p:spPr>
            <a:xfrm>
              <a:off x="3827175"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dirty="0"/>
                <a:t>What have been your strengths in RE this week?</a:t>
              </a:r>
              <a:endParaRPr lang="en-US" sz="1400">
                <a:cs typeface="Calibri"/>
              </a:endParaRPr>
            </a:p>
            <a:p>
              <a:pPr marL="236855" indent="-236855">
                <a:buFont typeface="+mj-lt"/>
                <a:buAutoNum type="arabicPeriod"/>
              </a:pPr>
              <a:r>
                <a:rPr lang="en-GB" sz="1400" dirty="0"/>
                <a:t>What have been the areas that have challenged you in Christianity this week?</a:t>
              </a:r>
              <a:endParaRPr lang="en-GB" sz="1400">
                <a:cs typeface="Calibri"/>
              </a:endParaRPr>
            </a:p>
            <a:p>
              <a:pPr marL="236855" indent="-236855">
                <a:buFont typeface="+mj-lt"/>
                <a:buAutoNum type="arabicPeriod"/>
              </a:pPr>
              <a:r>
                <a:rPr lang="en-GB" sz="1400" dirty="0"/>
                <a:t>How could you improve next week?</a:t>
              </a:r>
              <a:endParaRPr lang="en-GB" sz="1400">
                <a:cs typeface="Calibri" panose="020F0502020204030204"/>
              </a:endParaRPr>
            </a:p>
          </p:txBody>
        </p:sp>
        <p:sp>
          <p:nvSpPr>
            <p:cNvPr id="10" name="Rectangle 9">
              <a:extLst>
                <a:ext uri="{FF2B5EF4-FFF2-40B4-BE49-F238E27FC236}">
                  <a16:creationId xmlns:a16="http://schemas.microsoft.com/office/drawing/2014/main" id="{06C8D165-0A31-2F55-28BA-400326918634}"/>
                </a:ext>
              </a:extLst>
            </p:cNvPr>
            <p:cNvSpPr/>
            <p:nvPr/>
          </p:nvSpPr>
          <p:spPr>
            <a:xfrm>
              <a:off x="3827175"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dirty="0">
                  <a:ea typeface="+mn-lt"/>
                  <a:cs typeface="+mn-lt"/>
                </a:rPr>
                <a:t>Extension Task – To what extent do you think that The Ten Commandments are still relevant today?</a:t>
              </a:r>
            </a:p>
          </p:txBody>
        </p:sp>
        <p:sp>
          <p:nvSpPr>
            <p:cNvPr id="11" name="Rectangle 10">
              <a:extLst>
                <a:ext uri="{FF2B5EF4-FFF2-40B4-BE49-F238E27FC236}">
                  <a16:creationId xmlns:a16="http://schemas.microsoft.com/office/drawing/2014/main" id="{55EEBCE5-5245-7B2D-1B98-E9F5C0DC6F7F}"/>
                </a:ext>
              </a:extLst>
            </p:cNvPr>
            <p:cNvSpPr/>
            <p:nvPr/>
          </p:nvSpPr>
          <p:spPr>
            <a:xfrm>
              <a:off x="3823349"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dirty="0"/>
                <a:t>Key words – The Ten Commandments</a:t>
              </a:r>
              <a:endParaRPr lang="en-GB">
                <a:cs typeface="Calibri"/>
              </a:endParaRPr>
            </a:p>
          </p:txBody>
        </p:sp>
        <p:sp>
          <p:nvSpPr>
            <p:cNvPr id="12" name="Rectangle 11">
              <a:extLst>
                <a:ext uri="{FF2B5EF4-FFF2-40B4-BE49-F238E27FC236}">
                  <a16:creationId xmlns:a16="http://schemas.microsoft.com/office/drawing/2014/main" id="{8107E8DD-D4BF-8FE5-D043-6FEAE1982FAE}"/>
                </a:ext>
              </a:extLst>
            </p:cNvPr>
            <p:cNvSpPr/>
            <p:nvPr/>
          </p:nvSpPr>
          <p:spPr>
            <a:xfrm>
              <a:off x="3811901" y="1261024"/>
              <a:ext cx="6561438" cy="814558"/>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dirty="0">
                  <a:ea typeface="+mn-lt"/>
                  <a:cs typeface="+mn-lt"/>
                </a:rPr>
                <a:t>Name at least five Christian denominations</a:t>
              </a:r>
              <a:endParaRPr lang="en-US" sz="2000" dirty="0"/>
            </a:p>
          </p:txBody>
        </p:sp>
      </p:grpSp>
      <p:pic>
        <p:nvPicPr>
          <p:cNvPr id="5" name="Picture 4" descr="Diagram, timeline&#10;&#10;Description automatically generated">
            <a:extLst>
              <a:ext uri="{FF2B5EF4-FFF2-40B4-BE49-F238E27FC236}">
                <a16:creationId xmlns:a16="http://schemas.microsoft.com/office/drawing/2014/main" id="{EA177EC4-0FF1-E00F-64A5-BAD51B20C2F8}"/>
              </a:ext>
            </a:extLst>
          </p:cNvPr>
          <p:cNvPicPr>
            <a:picLocks noChangeAspect="1"/>
          </p:cNvPicPr>
          <p:nvPr/>
        </p:nvPicPr>
        <p:blipFill>
          <a:blip r:embed="rId3"/>
          <a:stretch>
            <a:fillRect/>
          </a:stretch>
        </p:blipFill>
        <p:spPr>
          <a:xfrm>
            <a:off x="1427184" y="2971927"/>
            <a:ext cx="4299536" cy="3447936"/>
          </a:xfrm>
          <a:prstGeom prst="rect">
            <a:avLst/>
          </a:prstGeom>
        </p:spPr>
      </p:pic>
    </p:spTree>
    <p:extLst>
      <p:ext uri="{BB962C8B-B14F-4D97-AF65-F5344CB8AC3E}">
        <p14:creationId xmlns:p14="http://schemas.microsoft.com/office/powerpoint/2010/main" val="321173895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9746" y="0"/>
            <a:ext cx="6728254" cy="9440716"/>
            <a:chOff x="129746" y="0"/>
            <a:chExt cx="6728254"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7 Science Homework – Half Term 4, Week 3</a:t>
              </a:r>
              <a:endParaRPr lang="en-GB" sz="2400" dirty="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29746" y="2967262"/>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ea typeface="+mn-lt"/>
                  <a:cs typeface="+mn-lt"/>
                </a:rPr>
                <a:t>Main Task (5</a:t>
              </a:r>
              <a:r>
                <a:rPr lang="en-GB" baseline="30000" dirty="0">
                  <a:ea typeface="+mn-lt"/>
                  <a:cs typeface="+mn-lt"/>
                </a:rPr>
                <a:t>th</a:t>
              </a:r>
              <a:r>
                <a:rPr lang="en-GB" dirty="0">
                  <a:ea typeface="+mn-lt"/>
                  <a:cs typeface="+mn-lt"/>
                </a:rPr>
                <a:t> March 2024):</a:t>
              </a:r>
            </a:p>
            <a:p>
              <a:pPr algn="ctr"/>
              <a:r>
                <a:rPr lang="en-GB" b="1" u="sng" dirty="0">
                  <a:ea typeface="+mn-lt"/>
                  <a:cs typeface="+mn-lt"/>
                </a:rPr>
                <a:t>Due: 12</a:t>
              </a:r>
              <a:r>
                <a:rPr lang="en-GB" b="1" u="sng" baseline="30000" dirty="0">
                  <a:ea typeface="+mn-lt"/>
                  <a:cs typeface="+mn-lt"/>
                </a:rPr>
                <a:t>th</a:t>
              </a:r>
              <a:r>
                <a:rPr lang="en-GB" b="1" u="sng" dirty="0">
                  <a:ea typeface="+mn-lt"/>
                  <a:cs typeface="+mn-lt"/>
                </a:rPr>
                <a:t> March 2024</a:t>
              </a:r>
            </a:p>
            <a:p>
              <a:endParaRPr lang="en-GB" dirty="0">
                <a:ea typeface="+mn-lt"/>
                <a:cs typeface="+mn-lt"/>
              </a:endParaRPr>
            </a:p>
            <a:p>
              <a:r>
                <a:rPr lang="en-GB" b="1" u="sng" dirty="0">
                  <a:ea typeface="+mn-lt"/>
                  <a:cs typeface="+mn-lt"/>
                </a:rPr>
                <a:t>Recap on Energy </a:t>
              </a:r>
            </a:p>
            <a:p>
              <a:endParaRPr lang="en-GB" b="1" u="sng" dirty="0">
                <a:ea typeface="+mn-lt"/>
                <a:cs typeface="+mn-lt"/>
              </a:endParaRPr>
            </a:p>
            <a:p>
              <a:r>
                <a:rPr lang="en-GB" dirty="0">
                  <a:ea typeface="+mn-lt"/>
                  <a:cs typeface="+mn-lt"/>
                </a:rPr>
                <a:t>3.1.9 to 3.1.12 Conductors vs Insulators </a:t>
              </a:r>
            </a:p>
            <a:p>
              <a:r>
                <a:rPr lang="en-GB" dirty="0">
                  <a:ea typeface="+mn-lt"/>
                  <a:cs typeface="+mn-lt"/>
                </a:rPr>
                <a:t>To Energy in Food</a:t>
              </a:r>
            </a:p>
            <a:p>
              <a:endParaRPr lang="en-GB" dirty="0">
                <a:ea typeface="+mn-lt"/>
                <a:cs typeface="+mn-lt"/>
              </a:endParaRPr>
            </a:p>
            <a:p>
              <a:r>
                <a:rPr lang="en-GB" b="1" u="sng" dirty="0">
                  <a:ea typeface="+mn-lt"/>
                  <a:cs typeface="+mn-lt"/>
                </a:rPr>
                <a:t>Recap on Light and Space</a:t>
              </a:r>
            </a:p>
            <a:p>
              <a:endParaRPr lang="en-GB" b="1" u="sng" dirty="0">
                <a:ea typeface="+mn-lt"/>
                <a:cs typeface="+mn-lt"/>
              </a:endParaRPr>
            </a:p>
            <a:p>
              <a:r>
                <a:rPr lang="en-GB" dirty="0">
                  <a:ea typeface="+mn-lt"/>
                  <a:cs typeface="+mn-lt"/>
                </a:rPr>
                <a:t>3.6.7 to 3.6.10 – Days, Months and Years </a:t>
              </a:r>
            </a:p>
            <a:p>
              <a:r>
                <a:rPr lang="en-GB" dirty="0">
                  <a:ea typeface="+mn-lt"/>
                  <a:cs typeface="+mn-lt"/>
                </a:rPr>
                <a:t>To End of Topic Test - Space</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ea typeface="+mn-lt"/>
                  <a:cs typeface="+mn-lt"/>
                </a:rPr>
                <a:t>Extension Task – Complete Crosswords / Exam Style Questions inside Chemistry or Biology Extension Booklets, Mark Date Completed.  </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dirty="0"/>
                <a:t>Key words – Conductors, Insulators, Energy, Calories, Days, Months, Years, Sun, Milky Way</a:t>
              </a: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164550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normAutofit/>
            </a:bodyPr>
            <a:lstStyle/>
            <a:p>
              <a:pPr algn="ctr"/>
              <a:r>
                <a:rPr lang="en-GB" sz="1700" dirty="0">
                  <a:cs typeface="Calibri"/>
                </a:rPr>
                <a:t>Recap: </a:t>
              </a:r>
            </a:p>
            <a:p>
              <a:pPr algn="ctr"/>
              <a:endParaRPr lang="en-GB" sz="1700" dirty="0">
                <a:cs typeface="Calibri"/>
              </a:endParaRPr>
            </a:p>
            <a:p>
              <a:pPr algn="ctr"/>
              <a:r>
                <a:rPr lang="en-GB" sz="1700" dirty="0">
                  <a:cs typeface="Calibri"/>
                </a:rPr>
                <a:t>See Below</a:t>
              </a:r>
            </a:p>
          </p:txBody>
        </p:sp>
      </p:grpSp>
      <p:pic>
        <p:nvPicPr>
          <p:cNvPr id="3074" name="Picture 2">
            <a:extLst>
              <a:ext uri="{FF2B5EF4-FFF2-40B4-BE49-F238E27FC236}">
                <a16:creationId xmlns:a16="http://schemas.microsoft.com/office/drawing/2014/main" id="{1F39EE9E-9ED4-9584-52FC-072E50F050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69593" y="4258235"/>
            <a:ext cx="2217190" cy="22171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420098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9746" y="0"/>
            <a:ext cx="6728254" cy="9900984"/>
            <a:chOff x="129746" y="0"/>
            <a:chExt cx="6728254"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7 Young Enterprise, Homework – Half Term 4, Week 3</a:t>
              </a:r>
              <a:endParaRPr lang="en-GB" sz="2400" dirty="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3036051"/>
              <a:ext cx="6561438" cy="340450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000" u="sng" dirty="0">
                  <a:ea typeface="+mn-lt"/>
                  <a:cs typeface="+mn-lt"/>
                </a:rPr>
                <a:t>Main Task</a:t>
              </a:r>
            </a:p>
            <a:p>
              <a:pPr algn="ctr"/>
              <a:r>
                <a:rPr lang="en-GB" sz="2000" dirty="0">
                  <a:ea typeface="+mn-lt"/>
                  <a:cs typeface="+mn-lt"/>
                </a:rPr>
                <a:t>Q1Why is finance so important in the business world? Give 3 points. (3 marks)</a:t>
              </a:r>
              <a:endParaRPr lang="en-GB" dirty="0"/>
            </a:p>
            <a:p>
              <a:pPr algn="ctr"/>
              <a:endParaRPr lang="en-GB" dirty="0">
                <a:ea typeface="Calibri"/>
                <a:cs typeface="Calibri"/>
              </a:endParaRPr>
            </a:p>
            <a:p>
              <a:pPr algn="ctr"/>
              <a:r>
                <a:rPr lang="en-GB" sz="2000" dirty="0">
                  <a:ea typeface="+mn-lt"/>
                  <a:cs typeface="+mn-lt"/>
                </a:rPr>
                <a:t>Q2 What does CEO stand for?  (1 mark)</a:t>
              </a:r>
              <a:endParaRPr lang="en-GB" dirty="0"/>
            </a:p>
            <a:p>
              <a:pPr algn="ctr"/>
              <a:endParaRPr lang="en-GB"/>
            </a:p>
            <a:p>
              <a:pPr algn="ctr"/>
              <a:r>
                <a:rPr lang="en-GB" sz="2000" dirty="0">
                  <a:ea typeface="+mn-lt"/>
                  <a:cs typeface="+mn-lt"/>
                </a:rPr>
                <a:t>Q2 What does CFO stand for? (1 mark)</a:t>
              </a:r>
              <a:endParaRPr lang="en-GB" dirty="0"/>
            </a:p>
            <a:p>
              <a:pPr algn="ctr"/>
              <a:endParaRPr lang="en-GB"/>
            </a:p>
            <a:p>
              <a:pPr algn="ctr"/>
              <a:r>
                <a:rPr lang="en-GB" sz="2000" dirty="0">
                  <a:ea typeface="+mn-lt"/>
                  <a:cs typeface="+mn-lt"/>
                </a:rPr>
                <a:t>Q3 What does a CFO do? List their possible roles and tasks. (5 marks)</a:t>
              </a:r>
              <a:endParaRPr lang="en-GB" dirty="0"/>
            </a:p>
            <a:p>
              <a:pPr algn="ctr"/>
              <a:endParaRPr lang="en-GB" sz="2000" dirty="0">
                <a:latin typeface="Calibri"/>
                <a:ea typeface="+mn-lt"/>
                <a:cs typeface="Calibri"/>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this week?</a:t>
              </a:r>
            </a:p>
            <a:p>
              <a:pPr marL="342900" indent="-342900">
                <a:buFont typeface="+mj-lt"/>
                <a:buAutoNum type="arabicPeriod"/>
              </a:pPr>
              <a:r>
                <a:rPr lang="en-GB"/>
                <a:t>What have been the areas that have challenged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357894"/>
              <a:ext cx="6571348" cy="88073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ea typeface="+mn-lt"/>
                  <a:cs typeface="+mn-lt"/>
                </a:rPr>
                <a:t>Extension Task-  </a:t>
              </a:r>
            </a:p>
            <a:p>
              <a:pPr algn="ctr"/>
              <a:r>
                <a:rPr lang="en-GB" dirty="0">
                  <a:ea typeface="+mn-lt"/>
                  <a:cs typeface="+mn-lt"/>
                </a:rPr>
                <a:t>If a business is lacking finance, what problems could occur? Explain at least 3 points (6 marks)</a:t>
              </a:r>
              <a:endParaRPr lang="en-GB" dirty="0"/>
            </a:p>
          </p:txBody>
        </p:sp>
        <p:sp>
          <p:nvSpPr>
            <p:cNvPr id="7" name="Rectangle 6">
              <a:extLst>
                <a:ext uri="{FF2B5EF4-FFF2-40B4-BE49-F238E27FC236}">
                  <a16:creationId xmlns:a16="http://schemas.microsoft.com/office/drawing/2014/main" id="{D3695D3E-C125-EF5F-32F6-B7E32E204520}"/>
                </a:ext>
              </a:extLst>
            </p:cNvPr>
            <p:cNvSpPr/>
            <p:nvPr/>
          </p:nvSpPr>
          <p:spPr>
            <a:xfrm>
              <a:off x="135110" y="6570074"/>
              <a:ext cx="6551480" cy="65658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t>Key words:</a:t>
              </a:r>
              <a:r>
                <a:rPr lang="en-GB" dirty="0">
                  <a:ea typeface="+mn-lt"/>
                  <a:cs typeface="+mn-lt"/>
                </a:rPr>
                <a:t> </a:t>
              </a:r>
              <a:endParaRPr lang="en-US" dirty="0">
                <a:ea typeface="Calibri"/>
                <a:cs typeface="Calibri"/>
              </a:endParaRPr>
            </a:p>
            <a:p>
              <a:pPr algn="ctr"/>
              <a:r>
                <a:rPr lang="en-GB" dirty="0">
                  <a:ea typeface="Calibri"/>
                  <a:cs typeface="Calibri"/>
                </a:rPr>
                <a:t>Finance, CFO, CEO</a:t>
              </a: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164550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dirty="0">
                  <a:ea typeface="Calibri"/>
                  <a:cs typeface="Calibri"/>
                </a:rPr>
                <a:t>Recap:</a:t>
              </a:r>
            </a:p>
            <a:p>
              <a:pPr algn="ctr"/>
              <a:r>
                <a:rPr lang="en-GB" sz="2400" dirty="0">
                  <a:ea typeface="Calibri"/>
                  <a:cs typeface="Calibri"/>
                </a:rPr>
                <a:t>Why are tactics and strategy important when being enterprising? Give 3 reasons. (3 marks)</a:t>
              </a:r>
              <a:endParaRPr lang="en-GB" sz="2400" dirty="0">
                <a:cs typeface="Calibri"/>
              </a:endParaRPr>
            </a:p>
          </p:txBody>
        </p:sp>
      </p:grpSp>
    </p:spTree>
    <p:extLst>
      <p:ext uri="{BB962C8B-B14F-4D97-AF65-F5344CB8AC3E}">
        <p14:creationId xmlns:p14="http://schemas.microsoft.com/office/powerpoint/2010/main" val="218294127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D04B129-F6FF-BC39-152F-B9FE6D710311}"/>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a:stretch>
            <a:fillRect/>
          </a:stretch>
        </p:blipFill>
        <p:spPr bwMode="auto">
          <a:xfrm>
            <a:off x="877449" y="396580"/>
            <a:ext cx="5103099" cy="476888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A8E3E77D-B077-A654-F534-EF5EBAEBDFC0}"/>
              </a:ext>
            </a:extLst>
          </p:cNvPr>
          <p:cNvSpPr/>
          <p:nvPr/>
        </p:nvSpPr>
        <p:spPr>
          <a:xfrm>
            <a:off x="161340" y="5631382"/>
            <a:ext cx="6535321" cy="3878039"/>
          </a:xfrm>
          <a:prstGeom prst="rect">
            <a:avLst/>
          </a:prstGeom>
        </p:spPr>
        <p:style>
          <a:lnRef idx="2">
            <a:schemeClr val="dk1"/>
          </a:lnRef>
          <a:fillRef idx="1">
            <a:schemeClr val="lt1"/>
          </a:fillRef>
          <a:effectRef idx="0">
            <a:schemeClr val="dk1"/>
          </a:effectRef>
          <a:fontRef idx="minor">
            <a:schemeClr val="dk1"/>
          </a:fontRef>
        </p:style>
        <p:txBody>
          <a:bodyPr lIns="91441" tIns="45720" rIns="91441" bIns="45720" rtlCol="0" anchor="ctr"/>
          <a:lstStyle/>
          <a:p>
            <a:pPr algn="ctr"/>
            <a:r>
              <a:rPr lang="en-GB" sz="8800" b="1">
                <a:cs typeface="Calibri"/>
              </a:rPr>
              <a:t>Week 4  Homework</a:t>
            </a:r>
          </a:p>
        </p:txBody>
      </p:sp>
    </p:spTree>
    <p:extLst>
      <p:ext uri="{BB962C8B-B14F-4D97-AF65-F5344CB8AC3E}">
        <p14:creationId xmlns:p14="http://schemas.microsoft.com/office/powerpoint/2010/main" val="151719934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Week 4 Homework Due Dates</a:t>
            </a:r>
            <a:endParaRPr lang="en-GB" sz="2750" b="1"/>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3" name="Table 2">
            <a:extLst>
              <a:ext uri="{FF2B5EF4-FFF2-40B4-BE49-F238E27FC236}">
                <a16:creationId xmlns:a16="http://schemas.microsoft.com/office/drawing/2014/main" id="{C32164EC-FDA2-1F95-455D-799E0399AAC2}"/>
              </a:ext>
            </a:extLst>
          </p:cNvPr>
          <p:cNvGraphicFramePr>
            <a:graphicFrameLocks noGrp="1"/>
          </p:cNvGraphicFramePr>
          <p:nvPr/>
        </p:nvGraphicFramePr>
        <p:xfrm>
          <a:off x="145019" y="1391478"/>
          <a:ext cx="6561438" cy="7792284"/>
        </p:xfrm>
        <a:graphic>
          <a:graphicData uri="http://schemas.openxmlformats.org/drawingml/2006/table">
            <a:tbl>
              <a:tblPr firstRow="1" bandRow="1">
                <a:tableStyleId>{5940675A-B579-460E-94D1-54222C63F5DA}</a:tableStyleId>
              </a:tblPr>
              <a:tblGrid>
                <a:gridCol w="2187146">
                  <a:extLst>
                    <a:ext uri="{9D8B030D-6E8A-4147-A177-3AD203B41FA5}">
                      <a16:colId xmlns:a16="http://schemas.microsoft.com/office/drawing/2014/main" val="3977397868"/>
                    </a:ext>
                  </a:extLst>
                </a:gridCol>
                <a:gridCol w="2187146">
                  <a:extLst>
                    <a:ext uri="{9D8B030D-6E8A-4147-A177-3AD203B41FA5}">
                      <a16:colId xmlns:a16="http://schemas.microsoft.com/office/drawing/2014/main" val="4218396319"/>
                    </a:ext>
                  </a:extLst>
                </a:gridCol>
                <a:gridCol w="2187146">
                  <a:extLst>
                    <a:ext uri="{9D8B030D-6E8A-4147-A177-3AD203B41FA5}">
                      <a16:colId xmlns:a16="http://schemas.microsoft.com/office/drawing/2014/main" val="2771430138"/>
                    </a:ext>
                  </a:extLst>
                </a:gridCol>
              </a:tblGrid>
              <a:tr h="649357">
                <a:tc>
                  <a:txBody>
                    <a:bodyPr/>
                    <a:lstStyle/>
                    <a:p>
                      <a:pPr algn="l"/>
                      <a:r>
                        <a:rPr lang="en-GB" sz="1800" b="1"/>
                        <a:t>Subject</a:t>
                      </a:r>
                    </a:p>
                  </a:txBody>
                  <a:tcPr anchor="ctr"/>
                </a:tc>
                <a:tc>
                  <a:txBody>
                    <a:bodyPr/>
                    <a:lstStyle/>
                    <a:p>
                      <a:pPr algn="l"/>
                      <a:r>
                        <a:rPr lang="en-GB" sz="1800" b="1"/>
                        <a:t>Day Due</a:t>
                      </a:r>
                    </a:p>
                  </a:txBody>
                  <a:tcPr anchor="ctr"/>
                </a:tc>
                <a:tc>
                  <a:txBody>
                    <a:bodyPr/>
                    <a:lstStyle/>
                    <a:p>
                      <a:pPr algn="l"/>
                      <a:r>
                        <a:rPr lang="en-GB" sz="1800" b="1"/>
                        <a:t>Date Due</a:t>
                      </a:r>
                    </a:p>
                  </a:txBody>
                  <a:tcPr anchor="ctr"/>
                </a:tc>
                <a:extLst>
                  <a:ext uri="{0D108BD9-81ED-4DB2-BD59-A6C34878D82A}">
                    <a16:rowId xmlns:a16="http://schemas.microsoft.com/office/drawing/2014/main" val="2946869335"/>
                  </a:ext>
                </a:extLst>
              </a:tr>
              <a:tr h="649357">
                <a:tc>
                  <a:txBody>
                    <a:bodyPr/>
                    <a:lstStyle/>
                    <a:p>
                      <a:pPr algn="l"/>
                      <a:r>
                        <a:rPr lang="en-GB" sz="1800" b="1"/>
                        <a:t>Academic PE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36108134"/>
                  </a:ext>
                </a:extLst>
              </a:tr>
              <a:tr h="649357">
                <a:tc>
                  <a:txBody>
                    <a:bodyPr/>
                    <a:lstStyle/>
                    <a:p>
                      <a:pPr algn="l"/>
                      <a:r>
                        <a:rPr lang="en-GB" sz="1800" b="1"/>
                        <a:t>Art</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998682790"/>
                  </a:ext>
                </a:extLst>
              </a:tr>
              <a:tr h="649357">
                <a:tc>
                  <a:txBody>
                    <a:bodyPr/>
                    <a:lstStyle/>
                    <a:p>
                      <a:pPr algn="l"/>
                      <a:r>
                        <a:rPr lang="en-GB" sz="1800" b="1"/>
                        <a:t>English</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950583760"/>
                  </a:ext>
                </a:extLst>
              </a:tr>
              <a:tr h="649357">
                <a:tc>
                  <a:txBody>
                    <a:bodyPr/>
                    <a:lstStyle/>
                    <a:p>
                      <a:pPr algn="l"/>
                      <a:r>
                        <a:rPr lang="en-GB" sz="1800" b="1"/>
                        <a:t>Geography</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444706168"/>
                  </a:ext>
                </a:extLst>
              </a:tr>
              <a:tr h="649357">
                <a:tc>
                  <a:txBody>
                    <a:bodyPr/>
                    <a:lstStyle/>
                    <a:p>
                      <a:pPr algn="l"/>
                      <a:r>
                        <a:rPr lang="en-GB" sz="1800" b="1"/>
                        <a:t>History</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305587259"/>
                  </a:ext>
                </a:extLst>
              </a:tr>
              <a:tr h="649357">
                <a:tc>
                  <a:txBody>
                    <a:bodyPr/>
                    <a:lstStyle/>
                    <a:p>
                      <a:pPr algn="l"/>
                      <a:r>
                        <a:rPr lang="en-GB" sz="1800" b="1"/>
                        <a:t>Languages</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05987368"/>
                  </a:ext>
                </a:extLst>
              </a:tr>
              <a:tr h="649357">
                <a:tc>
                  <a:txBody>
                    <a:bodyPr/>
                    <a:lstStyle/>
                    <a:p>
                      <a:pPr algn="l"/>
                      <a:r>
                        <a:rPr lang="en-GB" sz="1800" b="1"/>
                        <a:t>Maths</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591606519"/>
                  </a:ext>
                </a:extLst>
              </a:tr>
              <a:tr h="649357">
                <a:tc>
                  <a:txBody>
                    <a:bodyPr/>
                    <a:lstStyle/>
                    <a:p>
                      <a:pPr algn="l"/>
                      <a:r>
                        <a:rPr lang="en-GB" sz="1800" b="1"/>
                        <a:t>Music</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373970974"/>
                  </a:ext>
                </a:extLst>
              </a:tr>
              <a:tr h="649357">
                <a:tc>
                  <a:txBody>
                    <a:bodyPr/>
                    <a:lstStyle/>
                    <a:p>
                      <a:pPr algn="l"/>
                      <a:r>
                        <a:rPr lang="en-GB" sz="1800" b="1"/>
                        <a:t>RE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868347252"/>
                  </a:ext>
                </a:extLst>
              </a:tr>
              <a:tr h="649357">
                <a:tc>
                  <a:txBody>
                    <a:bodyPr/>
                    <a:lstStyle/>
                    <a:p>
                      <a:pPr algn="l"/>
                      <a:r>
                        <a:rPr lang="en-GB" sz="1800" b="1"/>
                        <a:t>Science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4066290185"/>
                  </a:ext>
                </a:extLst>
              </a:tr>
              <a:tr h="649357">
                <a:tc>
                  <a:txBody>
                    <a:bodyPr/>
                    <a:lstStyle/>
                    <a:p>
                      <a:pPr algn="l"/>
                      <a:r>
                        <a:rPr lang="en-GB" sz="1800" b="1"/>
                        <a:t>Young Enterprise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867700993"/>
                  </a:ext>
                </a:extLst>
              </a:tr>
            </a:tbl>
          </a:graphicData>
        </a:graphic>
      </p:graphicFrame>
    </p:spTree>
    <p:extLst>
      <p:ext uri="{BB962C8B-B14F-4D97-AF65-F5344CB8AC3E}">
        <p14:creationId xmlns:p14="http://schemas.microsoft.com/office/powerpoint/2010/main" val="275558935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40743" y="66048"/>
            <a:ext cx="6640191" cy="9396555"/>
            <a:chOff x="217809" y="0"/>
            <a:chExt cx="6640191" cy="9396555"/>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DF0E3584-0027-D8A9-A77F-4EBF3FFCD676}"/>
                </a:ext>
              </a:extLst>
            </p:cNvPr>
            <p:cNvSpPr/>
            <p:nvPr/>
          </p:nvSpPr>
          <p:spPr>
            <a:xfrm>
              <a:off x="229946" y="8374803"/>
              <a:ext cx="6550898" cy="102175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400"/>
                <a:t>What have been your strengths in this week?</a:t>
              </a:r>
              <a:endParaRPr lang="en-GB" sz="1400">
                <a:cs typeface="Calibri"/>
              </a:endParaRPr>
            </a:p>
            <a:p>
              <a:pPr marL="342900" indent="-342900">
                <a:buFont typeface="+mj-lt"/>
                <a:buAutoNum type="arabicPeriod"/>
              </a:pPr>
              <a:r>
                <a:rPr lang="en-GB" sz="1400"/>
                <a:t>What have been the areas that have challenged you in Photography this week?</a:t>
              </a:r>
              <a:endParaRPr lang="en-GB" sz="1400">
                <a:cs typeface="Calibri"/>
              </a:endParaRPr>
            </a:p>
            <a:p>
              <a:pPr marL="342900" indent="-342900">
                <a:buFont typeface="+mj-lt"/>
                <a:buAutoNum type="arabicPeriod"/>
              </a:pPr>
              <a:r>
                <a:rPr lang="en-GB" sz="1400"/>
                <a:t>How could you improve next week?</a:t>
              </a:r>
              <a:endParaRPr lang="en-GB" sz="1400">
                <a:cs typeface="Calibri"/>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223006" y="6827491"/>
              <a:ext cx="6384793" cy="1300478"/>
            </a:xfrm>
            <a:prstGeom prst="rect">
              <a:avLst/>
            </a:prstGeom>
            <a:ln w="57150">
              <a:solidFill>
                <a:srgbClr val="00B050"/>
              </a:solidFill>
            </a:ln>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endParaRPr lang="en-GB">
                <a:ea typeface="+mn-lt"/>
                <a:cs typeface="+mn-lt"/>
              </a:endParaRPr>
            </a:p>
            <a:p>
              <a:pPr algn="ctr"/>
              <a:endParaRPr lang="en-GB" sz="1400">
                <a:ea typeface="+mn-lt"/>
                <a:cs typeface="+mn-lt"/>
              </a:endParaRPr>
            </a:p>
            <a:p>
              <a:pPr algn="ctr"/>
              <a:r>
                <a:rPr lang="en-GB" sz="1400">
                  <a:ea typeface="+mn-lt"/>
                  <a:cs typeface="+mn-lt"/>
                </a:rPr>
                <a:t>Extension Task – </a:t>
              </a:r>
              <a:endParaRPr lang="en-GB" sz="1400">
                <a:cs typeface="Calibri"/>
              </a:endParaRPr>
            </a:p>
            <a:p>
              <a:pPr algn="ctr"/>
              <a:r>
                <a:rPr lang="en-GB" sz="1400">
                  <a:ea typeface="+mn-lt"/>
                  <a:cs typeface="+mn-lt"/>
                </a:rPr>
                <a:t>Find a piece of artwork which your admire or like a bit and write a paragraph about it – Use the descriptive words on the last </a:t>
              </a:r>
              <a:r>
                <a:rPr lang="en-GB" sz="1400" err="1">
                  <a:ea typeface="+mn-lt"/>
                  <a:cs typeface="+mn-lt"/>
                </a:rPr>
                <a:t>lage</a:t>
              </a:r>
              <a:r>
                <a:rPr lang="en-GB" sz="1400">
                  <a:ea typeface="+mn-lt"/>
                  <a:cs typeface="+mn-lt"/>
                </a:rPr>
                <a:t> of Art to help you.</a:t>
              </a:r>
            </a:p>
            <a:p>
              <a:pPr algn="ctr"/>
              <a:endParaRPr lang="en-GB" sz="1400">
                <a:ea typeface="+mn-lt"/>
                <a:cs typeface="+mn-lt"/>
              </a:endParaRPr>
            </a:p>
            <a:p>
              <a:pPr algn="ctr"/>
              <a:endParaRPr lang="en-GB" sz="1400">
                <a:ea typeface="+mn-lt"/>
                <a:cs typeface="+mn-lt"/>
              </a:endParaRPr>
            </a:p>
            <a:p>
              <a:pPr algn="ctr"/>
              <a:endParaRPr lang="en-GB" sz="1400">
                <a:ea typeface="+mn-lt"/>
                <a:cs typeface="+mn-lt"/>
              </a:endParaRPr>
            </a:p>
            <a:p>
              <a:pPr algn="ctr"/>
              <a:endParaRPr lang="en-GB" sz="1400">
                <a:ea typeface="+mn-lt"/>
                <a:cs typeface="+mn-lt"/>
              </a:endParaRPr>
            </a:p>
          </p:txBody>
        </p:sp>
        <p:sp>
          <p:nvSpPr>
            <p:cNvPr id="7" name="Rectangle 6">
              <a:extLst>
                <a:ext uri="{FF2B5EF4-FFF2-40B4-BE49-F238E27FC236}">
                  <a16:creationId xmlns:a16="http://schemas.microsoft.com/office/drawing/2014/main" id="{D3695D3E-C125-EF5F-32F6-B7E32E204520}"/>
                </a:ext>
              </a:extLst>
            </p:cNvPr>
            <p:cNvSpPr/>
            <p:nvPr/>
          </p:nvSpPr>
          <p:spPr>
            <a:xfrm>
              <a:off x="219182" y="6297555"/>
              <a:ext cx="6468791" cy="38071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t>Key words – Primary, Secondary,, tonal, shading, value</a:t>
              </a:r>
              <a:endParaRPr lang="en-GB" sz="1400">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217809" y="1194976"/>
              <a:ext cx="6462366" cy="122808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cs typeface="Calibri"/>
                </a:rPr>
                <a:t>Recap task:</a:t>
              </a:r>
            </a:p>
            <a:p>
              <a:pPr algn="ctr"/>
              <a:endParaRPr lang="en-GB" sz="1400">
                <a:cs typeface="Calibri"/>
              </a:endParaRPr>
            </a:p>
            <a:p>
              <a:pPr algn="ctr"/>
              <a:r>
                <a:rPr lang="en-GB" sz="1400">
                  <a:ea typeface="Calibri"/>
                  <a:cs typeface="Calibri"/>
                </a:rPr>
                <a:t>Before each homework task practice your tones with your </a:t>
              </a:r>
            </a:p>
            <a:p>
              <a:pPr algn="ctr"/>
              <a:r>
                <a:rPr lang="en-GB" sz="1400">
                  <a:ea typeface="Calibri"/>
                  <a:cs typeface="Calibri"/>
                </a:rPr>
                <a:t>2b pencil or your coloured crayons.</a:t>
              </a:r>
            </a:p>
          </p:txBody>
        </p:sp>
      </p:grpSp>
      <p:sp>
        <p:nvSpPr>
          <p:cNvPr id="10" name="Rectangle 9">
            <a:extLst>
              <a:ext uri="{FF2B5EF4-FFF2-40B4-BE49-F238E27FC236}">
                <a16:creationId xmlns:a16="http://schemas.microsoft.com/office/drawing/2014/main" id="{A9443985-4FFD-B2F3-E4BB-66B772AABB10}"/>
              </a:ext>
            </a:extLst>
          </p:cNvPr>
          <p:cNvSpPr/>
          <p:nvPr/>
        </p:nvSpPr>
        <p:spPr>
          <a:xfrm>
            <a:off x="145202" y="65467"/>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7 Art Homework – Half Term 4, </a:t>
            </a:r>
            <a:r>
              <a:rPr lang="en-GB" sz="2400" b="1">
                <a:ea typeface="+mn-lt"/>
                <a:cs typeface="+mn-lt"/>
              </a:rPr>
              <a:t>Week 4</a:t>
            </a:r>
            <a:endParaRPr lang="en-GB" sz="2400">
              <a:ea typeface="+mn-lt"/>
              <a:cs typeface="+mn-lt"/>
            </a:endParaRPr>
          </a:p>
        </p:txBody>
      </p:sp>
      <p:pic>
        <p:nvPicPr>
          <p:cNvPr id="2" name="Picture 1" descr="This contains an image of: ">
            <a:extLst>
              <a:ext uri="{FF2B5EF4-FFF2-40B4-BE49-F238E27FC236}">
                <a16:creationId xmlns:a16="http://schemas.microsoft.com/office/drawing/2014/main" id="{8DD1972F-C84F-A47D-95E0-812C87319BC8}"/>
              </a:ext>
            </a:extLst>
          </p:cNvPr>
          <p:cNvPicPr>
            <a:picLocks noChangeAspect="1"/>
          </p:cNvPicPr>
          <p:nvPr/>
        </p:nvPicPr>
        <p:blipFill>
          <a:blip r:embed="rId3"/>
          <a:stretch>
            <a:fillRect/>
          </a:stretch>
        </p:blipFill>
        <p:spPr>
          <a:xfrm>
            <a:off x="3803073" y="2629660"/>
            <a:ext cx="2743199" cy="3649850"/>
          </a:xfrm>
          <a:prstGeom prst="rect">
            <a:avLst/>
          </a:prstGeom>
        </p:spPr>
      </p:pic>
      <p:sp>
        <p:nvSpPr>
          <p:cNvPr id="4" name="TextBox 3">
            <a:extLst>
              <a:ext uri="{FF2B5EF4-FFF2-40B4-BE49-F238E27FC236}">
                <a16:creationId xmlns:a16="http://schemas.microsoft.com/office/drawing/2014/main" id="{36438B2E-6147-447E-16DF-E913C787CF7F}"/>
              </a:ext>
            </a:extLst>
          </p:cNvPr>
          <p:cNvSpPr txBox="1"/>
          <p:nvPr/>
        </p:nvSpPr>
        <p:spPr>
          <a:xfrm>
            <a:off x="503307" y="3145670"/>
            <a:ext cx="2592031"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ea typeface="Calibri"/>
                <a:cs typeface="Calibri"/>
              </a:rPr>
              <a:t>Complete a drawing of a shell</a:t>
            </a:r>
            <a:endParaRPr lang="en-US" dirty="0"/>
          </a:p>
        </p:txBody>
      </p:sp>
    </p:spTree>
    <p:extLst>
      <p:ext uri="{BB962C8B-B14F-4D97-AF65-F5344CB8AC3E}">
        <p14:creationId xmlns:p14="http://schemas.microsoft.com/office/powerpoint/2010/main" val="102842694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his contains an image of:">
            <a:extLst>
              <a:ext uri="{FF2B5EF4-FFF2-40B4-BE49-F238E27FC236}">
                <a16:creationId xmlns:a16="http://schemas.microsoft.com/office/drawing/2014/main" id="{AADBAD8B-F3CB-965D-5238-B860646BFBD3}"/>
              </a:ext>
            </a:extLst>
          </p:cNvPr>
          <p:cNvPicPr>
            <a:picLocks noChangeAspect="1"/>
          </p:cNvPicPr>
          <p:nvPr/>
        </p:nvPicPr>
        <p:blipFill>
          <a:blip r:embed="rId2"/>
          <a:stretch>
            <a:fillRect/>
          </a:stretch>
        </p:blipFill>
        <p:spPr>
          <a:xfrm rot="16200000">
            <a:off x="1330037" y="-547736"/>
            <a:ext cx="4197926" cy="5581208"/>
          </a:xfrm>
          <a:prstGeom prst="rect">
            <a:avLst/>
          </a:prstGeom>
        </p:spPr>
      </p:pic>
    </p:spTree>
    <p:extLst>
      <p:ext uri="{BB962C8B-B14F-4D97-AF65-F5344CB8AC3E}">
        <p14:creationId xmlns:p14="http://schemas.microsoft.com/office/powerpoint/2010/main" val="119163038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Map&#10;&#10;Description automatically generated">
            <a:extLst>
              <a:ext uri="{FF2B5EF4-FFF2-40B4-BE49-F238E27FC236}">
                <a16:creationId xmlns:a16="http://schemas.microsoft.com/office/drawing/2014/main" id="{14B773BA-B73A-6356-CFB8-F653DDFE2463}"/>
              </a:ext>
            </a:extLst>
          </p:cNvPr>
          <p:cNvPicPr>
            <a:picLocks noChangeAspect="1"/>
          </p:cNvPicPr>
          <p:nvPr/>
        </p:nvPicPr>
        <p:blipFill>
          <a:blip r:embed="rId2"/>
          <a:stretch>
            <a:fillRect/>
          </a:stretch>
        </p:blipFill>
        <p:spPr>
          <a:xfrm>
            <a:off x="111578" y="142232"/>
            <a:ext cx="6743700" cy="9240536"/>
          </a:xfrm>
          <a:prstGeom prst="rect">
            <a:avLst/>
          </a:prstGeom>
        </p:spPr>
      </p:pic>
      <p:sp>
        <p:nvSpPr>
          <p:cNvPr id="4" name="TextBox 3">
            <a:extLst>
              <a:ext uri="{FF2B5EF4-FFF2-40B4-BE49-F238E27FC236}">
                <a16:creationId xmlns:a16="http://schemas.microsoft.com/office/drawing/2014/main" id="{E38717D4-573A-F171-F887-B33C8FBC7E67}"/>
              </a:ext>
            </a:extLst>
          </p:cNvPr>
          <p:cNvSpPr txBox="1"/>
          <p:nvPr/>
        </p:nvSpPr>
        <p:spPr>
          <a:xfrm>
            <a:off x="2386693" y="9609363"/>
            <a:ext cx="4474028"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a:ea typeface="Calibri"/>
                <a:cs typeface="Calibri"/>
              </a:rPr>
              <a:t>For internal use in school only - Copyright for the keywords list to the Arty Teacher</a:t>
            </a:r>
            <a:endParaRPr lang="en-US" sz="1000"/>
          </a:p>
        </p:txBody>
      </p:sp>
    </p:spTree>
    <p:extLst>
      <p:ext uri="{BB962C8B-B14F-4D97-AF65-F5344CB8AC3E}">
        <p14:creationId xmlns:p14="http://schemas.microsoft.com/office/powerpoint/2010/main" val="229108310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9746" y="0"/>
            <a:ext cx="6728254" cy="9440716"/>
            <a:chOff x="129746" y="0"/>
            <a:chExt cx="6728254"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29746"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7 English Homework</a:t>
              </a:r>
            </a:p>
            <a:p>
              <a:pPr algn="ctr"/>
              <a:r>
                <a:rPr lang="en-GB" sz="2400" b="1">
                  <a:ea typeface="+mn-lt"/>
                  <a:cs typeface="+mn-lt"/>
                </a:rPr>
                <a:t>Half Term 4, Week 4</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5617267"/>
              <a:ext cx="6561438" cy="132609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600">
                  <a:ea typeface="+mn-lt"/>
                  <a:cs typeface="+mn-lt"/>
                </a:rPr>
                <a:t>Read at least four times per week for at least twenty minutes each time. Use your planner to record what you have read and for how long you have read. Have a parent or guardian sign your planner to confirm that you have completed your reading.</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719930"/>
              <a:ext cx="6561438" cy="72078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sz="1400"/>
                <a:t>What have been your strengths in (insert subject) this week?</a:t>
              </a:r>
            </a:p>
            <a:p>
              <a:pPr marL="342900" indent="-342900">
                <a:buFont typeface="+mj-lt"/>
                <a:buAutoNum type="arabicPeriod"/>
              </a:pPr>
              <a:r>
                <a:rPr lang="en-GB" sz="1400"/>
                <a:t>What have been the areas that have challenged you in (insert topic) this week?</a:t>
              </a:r>
            </a:p>
            <a:p>
              <a:pPr marL="342900" indent="-342900">
                <a:buFont typeface="+mj-lt"/>
                <a:buAutoNum type="arabicPeriod"/>
              </a:pPr>
              <a:r>
                <a:rPr lang="en-GB" sz="1400"/>
                <a:t>How could you improve next week?</a:t>
              </a: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97843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ea typeface="+mn-lt"/>
                  <a:cs typeface="+mn-lt"/>
                </a:rPr>
                <a:t>Extension Task – Share ideas about what books to read with friends and family. Can you tell them why your book is effective? Can you ask them what’s effective about the book they recommend?  Step out of your comfort zone; find new authors and titles. Talk to friends, family and teachers about what they think is a good read. </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t>Key words – pleasure, effectiveness, success, comfort, relaxation, growth, vocabulary, understanding, enjoyment, interest, passion, </a:t>
              </a:r>
              <a:endParaRPr lang="en-GB" sz="1400">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29746" y="1161148"/>
              <a:ext cx="6561438" cy="159530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400"/>
                <a:t>This is taken from the following Department for Education report:</a:t>
              </a:r>
            </a:p>
            <a:p>
              <a:endParaRPr lang="en-GB" sz="1400"/>
            </a:p>
            <a:p>
              <a:r>
                <a:rPr lang="en-GB" sz="1400"/>
                <a:t>Research Evidence on Reading for Pleasure. Report conducted by the government's Education Standards research team. For the full report, please access </a:t>
              </a:r>
              <a:r>
                <a:rPr lang="en-GB" sz="900">
                  <a:hlinkClick r:id="rId3"/>
                </a:rPr>
                <a:t>https://assets.publishing.service.gov.uk/government/uploads/system/uploads/attachment_data/file/284286/reading_for_pleasure.pdf</a:t>
              </a:r>
              <a:r>
                <a:rPr lang="en-GB" sz="900"/>
                <a:t> </a:t>
              </a:r>
              <a:endParaRPr lang="en-GB" sz="2400"/>
            </a:p>
            <a:p>
              <a:endParaRPr lang="en-GB" sz="1400"/>
            </a:p>
          </p:txBody>
        </p:sp>
      </p:gr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4981" y="2413623"/>
            <a:ext cx="5233863" cy="3143415"/>
          </a:xfrm>
          <a:prstGeom prst="rect">
            <a:avLst/>
          </a:prstGeom>
        </p:spPr>
      </p:pic>
    </p:spTree>
    <p:extLst>
      <p:ext uri="{BB962C8B-B14F-4D97-AF65-F5344CB8AC3E}">
        <p14:creationId xmlns:p14="http://schemas.microsoft.com/office/powerpoint/2010/main" val="374200797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7">
            <a:extLst>
              <a:ext uri="{FF2B5EF4-FFF2-40B4-BE49-F238E27FC236}">
                <a16:creationId xmlns:a16="http://schemas.microsoft.com/office/drawing/2014/main" id="{1DD8B575-552D-9AA7-4B2D-7AD385BA4327}"/>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grpSp>
        <p:nvGrpSpPr>
          <p:cNvPr id="5" name="Group 4">
            <a:extLst>
              <a:ext uri="{FF2B5EF4-FFF2-40B4-BE49-F238E27FC236}">
                <a16:creationId xmlns:a16="http://schemas.microsoft.com/office/drawing/2014/main" id="{3FF48ABB-C154-71BF-2C59-7523520DB45D}"/>
              </a:ext>
            </a:extLst>
          </p:cNvPr>
          <p:cNvGrpSpPr/>
          <p:nvPr/>
        </p:nvGrpSpPr>
        <p:grpSpPr>
          <a:xfrm>
            <a:off x="69473" y="0"/>
            <a:ext cx="6781410" cy="8905372"/>
            <a:chOff x="3811590" y="0"/>
            <a:chExt cx="6728703" cy="9440716"/>
          </a:xfrm>
        </p:grpSpPr>
        <p:pic>
          <p:nvPicPr>
            <p:cNvPr id="6" name="Picture 5">
              <a:extLst>
                <a:ext uri="{FF2B5EF4-FFF2-40B4-BE49-F238E27FC236}">
                  <a16:creationId xmlns:a16="http://schemas.microsoft.com/office/drawing/2014/main" id="{FBD1AD43-AD6B-BF9E-9033-1222C5D17F52}"/>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1500"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39D81FFF-06F1-6C4F-BECB-612F90BFD04C}"/>
                </a:ext>
              </a:extLst>
            </p:cNvPr>
            <p:cNvSpPr/>
            <p:nvPr/>
          </p:nvSpPr>
          <p:spPr>
            <a:xfrm>
              <a:off x="3818217"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dirty="0">
                  <a:ea typeface="+mn-lt"/>
                  <a:cs typeface="+mn-lt"/>
                </a:rPr>
                <a:t>Year 7 Geography Homework – Half Term 4 Week 4</a:t>
              </a:r>
              <a:endParaRPr lang="en-GB" sz="2400">
                <a:ea typeface="+mn-lt"/>
                <a:cs typeface="+mn-lt"/>
              </a:endParaRPr>
            </a:p>
          </p:txBody>
        </p:sp>
        <p:sp>
          <p:nvSpPr>
            <p:cNvPr id="8" name="Rectangle 7">
              <a:extLst>
                <a:ext uri="{FF2B5EF4-FFF2-40B4-BE49-F238E27FC236}">
                  <a16:creationId xmlns:a16="http://schemas.microsoft.com/office/drawing/2014/main" id="{4EBF20C3-C2EB-AF49-E719-48AA09426BA1}"/>
                </a:ext>
              </a:extLst>
            </p:cNvPr>
            <p:cNvSpPr/>
            <p:nvPr/>
          </p:nvSpPr>
          <p:spPr>
            <a:xfrm>
              <a:off x="3811590" y="2380395"/>
              <a:ext cx="6577161" cy="4028353"/>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dirty="0">
                  <a:ea typeface="+mn-lt"/>
                  <a:cs typeface="+mn-lt"/>
                </a:rPr>
                <a:t>Complete the reading comprehension about how people survive in hot deserts (see QR code)</a:t>
              </a:r>
            </a:p>
            <a:p>
              <a:endParaRPr lang="en-GB" dirty="0">
                <a:cs typeface="Calibri"/>
              </a:endParaRPr>
            </a:p>
            <a:p>
              <a:endParaRPr lang="en-GB" sz="2000" dirty="0">
                <a:cs typeface="Calibri"/>
              </a:endParaRPr>
            </a:p>
            <a:p>
              <a:endParaRPr lang="en-GB" sz="2000" dirty="0">
                <a:cs typeface="Calibri"/>
              </a:endParaRPr>
            </a:p>
            <a:p>
              <a:endParaRPr lang="en-GB" sz="2000" dirty="0">
                <a:cs typeface="Calibri"/>
              </a:endParaRPr>
            </a:p>
            <a:p>
              <a:endParaRPr lang="en-GB" sz="2000" dirty="0">
                <a:cs typeface="Calibri"/>
              </a:endParaRPr>
            </a:p>
            <a:p>
              <a:endParaRPr lang="en-GB" sz="2000" dirty="0">
                <a:cs typeface="Calibri"/>
              </a:endParaRPr>
            </a:p>
            <a:p>
              <a:endParaRPr lang="en-GB" sz="2000" dirty="0">
                <a:cs typeface="Calibri"/>
              </a:endParaRPr>
            </a:p>
            <a:p>
              <a:endParaRPr lang="en-GB" sz="2000" dirty="0">
                <a:cs typeface="Calibri"/>
              </a:endParaRPr>
            </a:p>
            <a:p>
              <a:endParaRPr lang="en-GB" sz="2000" dirty="0">
                <a:cs typeface="Calibri"/>
              </a:endParaRPr>
            </a:p>
          </p:txBody>
        </p:sp>
        <p:sp>
          <p:nvSpPr>
            <p:cNvPr id="9" name="Rectangle 8">
              <a:extLst>
                <a:ext uri="{FF2B5EF4-FFF2-40B4-BE49-F238E27FC236}">
                  <a16:creationId xmlns:a16="http://schemas.microsoft.com/office/drawing/2014/main" id="{F5C68FDD-6305-D267-6BFD-24C211230A02}"/>
                </a:ext>
              </a:extLst>
            </p:cNvPr>
            <p:cNvSpPr/>
            <p:nvPr/>
          </p:nvSpPr>
          <p:spPr>
            <a:xfrm>
              <a:off x="3827313"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dirty="0"/>
                <a:t>What have been your strengths in Geography this week?</a:t>
              </a:r>
              <a:endParaRPr lang="en-GB" sz="1400" dirty="0">
                <a:cs typeface="Calibri"/>
              </a:endParaRPr>
            </a:p>
            <a:p>
              <a:pPr marL="236855" indent="-236855">
                <a:buAutoNum type="arabicPeriod"/>
              </a:pPr>
              <a:r>
                <a:rPr lang="en-GB" sz="1400" dirty="0"/>
                <a:t>What have been the areas that have challenged you in Geography this week?</a:t>
              </a:r>
              <a:endParaRPr lang="en-GB" sz="1400">
                <a:cs typeface="Calibri"/>
              </a:endParaRPr>
            </a:p>
            <a:p>
              <a:pPr marL="236855" indent="-236855">
                <a:buAutoNum type="arabicPeriod"/>
              </a:pPr>
              <a:r>
                <a:rPr lang="en-GB" sz="1400" dirty="0"/>
                <a:t>How could you improve next week?</a:t>
              </a:r>
              <a:endParaRPr lang="en-GB" dirty="0"/>
            </a:p>
          </p:txBody>
        </p:sp>
        <p:sp>
          <p:nvSpPr>
            <p:cNvPr id="10" name="Rectangle 9">
              <a:extLst>
                <a:ext uri="{FF2B5EF4-FFF2-40B4-BE49-F238E27FC236}">
                  <a16:creationId xmlns:a16="http://schemas.microsoft.com/office/drawing/2014/main" id="{B52F3180-1D00-747C-0248-92D2A7211E9B}"/>
                </a:ext>
              </a:extLst>
            </p:cNvPr>
            <p:cNvSpPr/>
            <p:nvPr/>
          </p:nvSpPr>
          <p:spPr>
            <a:xfrm>
              <a:off x="3811590" y="7508376"/>
              <a:ext cx="6577161" cy="796140"/>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dirty="0">
                  <a:ea typeface="+mn-lt"/>
                  <a:cs typeface="+mn-lt"/>
                </a:rPr>
                <a:t>Extension Task –  Complete the Extension Task on the reading comprehension (see QR code).</a:t>
              </a:r>
              <a:endParaRPr lang="en-GB" sz="1400" dirty="0">
                <a:ea typeface="+mn-lt"/>
                <a:cs typeface="+mn-lt"/>
              </a:endParaRPr>
            </a:p>
          </p:txBody>
        </p:sp>
        <p:sp>
          <p:nvSpPr>
            <p:cNvPr id="11" name="Rectangle 10">
              <a:extLst>
                <a:ext uri="{FF2B5EF4-FFF2-40B4-BE49-F238E27FC236}">
                  <a16:creationId xmlns:a16="http://schemas.microsoft.com/office/drawing/2014/main" id="{574C4153-0EB7-E988-58E8-DA1694F69F54}"/>
                </a:ext>
              </a:extLst>
            </p:cNvPr>
            <p:cNvSpPr/>
            <p:nvPr/>
          </p:nvSpPr>
          <p:spPr>
            <a:xfrm>
              <a:off x="3823487" y="6610495"/>
              <a:ext cx="6561439" cy="701798"/>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dirty="0"/>
                <a:t>Key words – Bedouin, water, food, elements, nomadic, protection</a:t>
              </a:r>
              <a:endParaRPr lang="en-GB" sz="1600" dirty="0">
                <a:cs typeface="Calibri"/>
              </a:endParaRPr>
            </a:p>
          </p:txBody>
        </p:sp>
        <p:sp>
          <p:nvSpPr>
            <p:cNvPr id="12" name="Rectangle 11">
              <a:extLst>
                <a:ext uri="{FF2B5EF4-FFF2-40B4-BE49-F238E27FC236}">
                  <a16:creationId xmlns:a16="http://schemas.microsoft.com/office/drawing/2014/main" id="{7F72DD6A-D896-154D-2E84-96BAAAEEA7CD}"/>
                </a:ext>
              </a:extLst>
            </p:cNvPr>
            <p:cNvSpPr/>
            <p:nvPr/>
          </p:nvSpPr>
          <p:spPr>
            <a:xfrm>
              <a:off x="3812039" y="1261024"/>
              <a:ext cx="6580852" cy="929498"/>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dirty="0">
                  <a:cs typeface="Calibri"/>
                </a:rPr>
                <a:t>Which plants and animals are found in hot deserts? Name THREE adaptations they have to help them live there.</a:t>
              </a:r>
            </a:p>
          </p:txBody>
        </p:sp>
      </p:grpSp>
      <p:pic>
        <p:nvPicPr>
          <p:cNvPr id="2" name="Picture 1" descr="A qr code with black squares&#10;&#10;Description automatically generated">
            <a:extLst>
              <a:ext uri="{FF2B5EF4-FFF2-40B4-BE49-F238E27FC236}">
                <a16:creationId xmlns:a16="http://schemas.microsoft.com/office/drawing/2014/main" id="{8A6BF69D-90C9-3255-C29A-98CD13BE47B8}"/>
              </a:ext>
            </a:extLst>
          </p:cNvPr>
          <p:cNvPicPr>
            <a:picLocks noChangeAspect="1"/>
          </p:cNvPicPr>
          <p:nvPr/>
        </p:nvPicPr>
        <p:blipFill>
          <a:blip r:embed="rId3"/>
          <a:stretch>
            <a:fillRect/>
          </a:stretch>
        </p:blipFill>
        <p:spPr>
          <a:xfrm>
            <a:off x="4470907" y="3344668"/>
            <a:ext cx="1796340" cy="1797327"/>
          </a:xfrm>
          <a:prstGeom prst="rect">
            <a:avLst/>
          </a:prstGeom>
        </p:spPr>
      </p:pic>
      <p:pic>
        <p:nvPicPr>
          <p:cNvPr id="3" name="Picture 2" descr="Image result for bedouin">
            <a:extLst>
              <a:ext uri="{FF2B5EF4-FFF2-40B4-BE49-F238E27FC236}">
                <a16:creationId xmlns:a16="http://schemas.microsoft.com/office/drawing/2014/main" id="{8BF1F91B-63AF-F20D-2730-ACB30ABAD9EC}"/>
              </a:ext>
            </a:extLst>
          </p:cNvPr>
          <p:cNvPicPr>
            <a:picLocks noChangeAspect="1"/>
          </p:cNvPicPr>
          <p:nvPr/>
        </p:nvPicPr>
        <p:blipFill>
          <a:blip r:embed="rId4"/>
          <a:stretch>
            <a:fillRect/>
          </a:stretch>
        </p:blipFill>
        <p:spPr>
          <a:xfrm>
            <a:off x="409219" y="3179016"/>
            <a:ext cx="3550876" cy="2667000"/>
          </a:xfrm>
          <a:prstGeom prst="rect">
            <a:avLst/>
          </a:prstGeom>
        </p:spPr>
      </p:pic>
    </p:spTree>
    <p:extLst>
      <p:ext uri="{BB962C8B-B14F-4D97-AF65-F5344CB8AC3E}">
        <p14:creationId xmlns:p14="http://schemas.microsoft.com/office/powerpoint/2010/main" val="21096920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dirty="0"/>
              <a:t>Year 7 History Homework – Half Term 4, Week 4</a:t>
            </a: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2809661"/>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US">
                <a:cs typeface="Calibri"/>
              </a:rPr>
              <a:t>YouTube:</a:t>
            </a:r>
          </a:p>
          <a:p>
            <a:endParaRPr lang="en-US">
              <a:cs typeface="Calibri"/>
            </a:endParaRPr>
          </a:p>
          <a:p>
            <a:pPr marL="285750" indent="-285750">
              <a:buFont typeface="Arial"/>
              <a:buChar char="•"/>
            </a:pPr>
            <a:r>
              <a:rPr lang="en-US">
                <a:ea typeface="+mn-lt"/>
                <a:cs typeface="+mn-lt"/>
              </a:rPr>
              <a:t>Go onto YouTube and find 2 videos about King John.</a:t>
            </a:r>
            <a:endParaRPr lang="en-US">
              <a:cs typeface="Calibri" panose="020F0502020204030204"/>
            </a:endParaRPr>
          </a:p>
          <a:p>
            <a:pPr marL="285750" indent="-285750">
              <a:buFont typeface="Arial"/>
              <a:buChar char="•"/>
            </a:pPr>
            <a:r>
              <a:rPr lang="en-US">
                <a:ea typeface="+mn-lt"/>
                <a:cs typeface="+mn-lt"/>
              </a:rPr>
              <a:t>For each video write down the below:</a:t>
            </a:r>
            <a:endParaRPr lang="en-US">
              <a:cs typeface="Calibri" panose="020F0502020204030204"/>
            </a:endParaRPr>
          </a:p>
          <a:p>
            <a:pPr marL="742950" lvl="1" indent="-285750">
              <a:buFont typeface="Arial"/>
              <a:buChar char="•"/>
            </a:pPr>
            <a:r>
              <a:rPr lang="en-US">
                <a:ea typeface="+mn-lt"/>
                <a:cs typeface="+mn-lt"/>
              </a:rPr>
              <a:t>The URL/link for the video.</a:t>
            </a:r>
            <a:endParaRPr lang="en-US">
              <a:cs typeface="Calibri" panose="020F0502020204030204"/>
            </a:endParaRPr>
          </a:p>
          <a:p>
            <a:pPr marL="742950" lvl="1" indent="-285750">
              <a:buFont typeface="Arial"/>
              <a:buChar char="•"/>
            </a:pPr>
            <a:r>
              <a:rPr lang="en-US">
                <a:ea typeface="+mn-lt"/>
                <a:cs typeface="+mn-lt"/>
              </a:rPr>
              <a:t>A 3-sentence summary of what the video </a:t>
            </a:r>
            <a:r>
              <a:rPr lang="en-US" err="1">
                <a:ea typeface="+mn-lt"/>
                <a:cs typeface="+mn-lt"/>
              </a:rPr>
              <a:t>summarised</a:t>
            </a:r>
            <a:r>
              <a:rPr lang="en-US">
                <a:ea typeface="+mn-lt"/>
                <a:cs typeface="+mn-lt"/>
              </a:rPr>
              <a:t>.</a:t>
            </a:r>
            <a:endParaRPr lang="en-US">
              <a:cs typeface="Calibri" panose="020F0502020204030204"/>
            </a:endParaRPr>
          </a:p>
          <a:p>
            <a:pPr marL="742950" lvl="1" indent="-285750">
              <a:buFont typeface="Arial"/>
              <a:buChar char="•"/>
            </a:pPr>
            <a:r>
              <a:rPr lang="en-US">
                <a:ea typeface="+mn-lt"/>
                <a:cs typeface="+mn-lt"/>
              </a:rPr>
              <a:t>An explanation about why you chose that video.</a:t>
            </a:r>
            <a:endParaRPr lang="en-US">
              <a:cs typeface="Calibri" panose="020F0502020204030204"/>
            </a:endParaRPr>
          </a:p>
          <a:p>
            <a:pPr marL="742950" lvl="1" indent="-285750">
              <a:buFont typeface="Arial"/>
              <a:buChar char="•"/>
            </a:pPr>
            <a:r>
              <a:rPr lang="en-US">
                <a:ea typeface="+mn-lt"/>
                <a:cs typeface="+mn-lt"/>
              </a:rPr>
              <a:t>A review of the video – how well do you think it covers the topic and why?</a:t>
            </a:r>
            <a:endParaRPr lang="en-US">
              <a:cs typeface="Calibri" panose="020F0502020204030204"/>
            </a:endParaRPr>
          </a:p>
          <a:p>
            <a:pPr marL="742950" lvl="1" indent="-285750">
              <a:buFont typeface="Arial"/>
              <a:buChar char="•"/>
            </a:pPr>
            <a:r>
              <a:rPr lang="en-US">
                <a:ea typeface="+mn-lt"/>
                <a:cs typeface="+mn-lt"/>
              </a:rPr>
              <a:t>Compare the videos.</a:t>
            </a:r>
            <a:endParaRPr lang="en-US">
              <a:cs typeface="Calibri" panose="020F0502020204030204"/>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AutoNum type="arabicPeriod"/>
            </a:pPr>
            <a:r>
              <a:rPr lang="en-GB">
                <a:ea typeface="+mn-lt"/>
                <a:cs typeface="+mn-lt"/>
              </a:rPr>
              <a:t>What have been your strengths in History this week?</a:t>
            </a:r>
            <a:endParaRPr lang="en-US">
              <a:ea typeface="+mn-lt"/>
              <a:cs typeface="+mn-lt"/>
            </a:endParaRPr>
          </a:p>
          <a:p>
            <a:pPr marL="342900" indent="-342900">
              <a:buAutoNum type="arabicPeriod"/>
            </a:pPr>
            <a:r>
              <a:rPr lang="en-GB">
                <a:ea typeface="+mn-lt"/>
                <a:cs typeface="+mn-lt"/>
              </a:rPr>
              <a:t>What have been the areas that have challenged you in History this week?</a:t>
            </a:r>
            <a:endParaRPr lang="en-US">
              <a:ea typeface="+mn-lt"/>
              <a:cs typeface="+mn-lt"/>
            </a:endParaRPr>
          </a:p>
          <a:p>
            <a:pPr marL="342900" indent="-342900">
              <a:buAutoNum type="arabicPeriod"/>
            </a:pPr>
            <a:r>
              <a:rPr lang="en-GB">
                <a:ea typeface="+mn-lt"/>
                <a:cs typeface="+mn-lt"/>
              </a:rPr>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6595958"/>
            <a:ext cx="6561438" cy="170855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a:t>Extension Task – Seneca:</a:t>
            </a:r>
            <a:endParaRPr lang="en-GB">
              <a:cs typeface="Calibri"/>
            </a:endParaRPr>
          </a:p>
          <a:p>
            <a:endParaRPr lang="en-GB">
              <a:cs typeface="Calibri"/>
            </a:endParaRPr>
          </a:p>
          <a:p>
            <a:endParaRPr lang="en-GB">
              <a:cs typeface="Calibri"/>
            </a:endParaRPr>
          </a:p>
          <a:p>
            <a:r>
              <a:rPr lang="en-GB">
                <a:cs typeface="Calibri"/>
              </a:rPr>
              <a:t>Join class -                                    Seneca task - </a:t>
            </a: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nvGraphicFramePr>
        <p:xfrm>
          <a:off x="137465" y="1238250"/>
          <a:ext cx="6558091" cy="1672295"/>
        </p:xfrm>
        <a:graphic>
          <a:graphicData uri="http://schemas.openxmlformats.org/drawingml/2006/table">
            <a:tbl>
              <a:tblPr firstRow="1" bandRow="1">
                <a:tableStyleId>{5940675A-B579-460E-94D1-54222C63F5DA}</a:tableStyleId>
              </a:tblPr>
              <a:tblGrid>
                <a:gridCol w="6558091">
                  <a:extLst>
                    <a:ext uri="{9D8B030D-6E8A-4147-A177-3AD203B41FA5}">
                      <a16:colId xmlns:a16="http://schemas.microsoft.com/office/drawing/2014/main" val="1295060696"/>
                    </a:ext>
                  </a:extLst>
                </a:gridCol>
              </a:tblGrid>
              <a:tr h="334459">
                <a:tc>
                  <a:txBody>
                    <a:bodyPr/>
                    <a:lstStyle/>
                    <a:p>
                      <a:r>
                        <a:rPr lang="en-GB" sz="1100"/>
                        <a:t>1. How many knights entered the church to murder Becket?</a:t>
                      </a:r>
                    </a:p>
                  </a:txBody>
                  <a:tcPr/>
                </a:tc>
                <a:extLst>
                  <a:ext uri="{0D108BD9-81ED-4DB2-BD59-A6C34878D82A}">
                    <a16:rowId xmlns:a16="http://schemas.microsoft.com/office/drawing/2014/main" val="3427877305"/>
                  </a:ext>
                </a:extLst>
              </a:tr>
              <a:tr h="334459">
                <a:tc>
                  <a:txBody>
                    <a:bodyPr/>
                    <a:lstStyle/>
                    <a:p>
                      <a:r>
                        <a:rPr lang="en-GB" sz="1100"/>
                        <a:t>2. Who did the monks blame for Becket's death?</a:t>
                      </a:r>
                    </a:p>
                  </a:txBody>
                  <a:tcPr/>
                </a:tc>
                <a:extLst>
                  <a:ext uri="{0D108BD9-81ED-4DB2-BD59-A6C34878D82A}">
                    <a16:rowId xmlns:a16="http://schemas.microsoft.com/office/drawing/2014/main" val="3058180426"/>
                  </a:ext>
                </a:extLst>
              </a:tr>
              <a:tr h="334459">
                <a:tc>
                  <a:txBody>
                    <a:bodyPr/>
                    <a:lstStyle/>
                    <a:p>
                      <a:r>
                        <a:rPr lang="en-GB" sz="1100"/>
                        <a:t>3. Did Henry II take full responsibility for the knights killing Becket?</a:t>
                      </a:r>
                    </a:p>
                  </a:txBody>
                  <a:tcPr/>
                </a:tc>
                <a:extLst>
                  <a:ext uri="{0D108BD9-81ED-4DB2-BD59-A6C34878D82A}">
                    <a16:rowId xmlns:a16="http://schemas.microsoft.com/office/drawing/2014/main" val="807486230"/>
                  </a:ext>
                </a:extLst>
              </a:tr>
              <a:tr h="334459">
                <a:tc>
                  <a:txBody>
                    <a:bodyPr/>
                    <a:lstStyle/>
                    <a:p>
                      <a:r>
                        <a:rPr lang="en-GB" sz="1100"/>
                        <a:t>4. Why did Henry II make Becket Archbishop of Canterbury?</a:t>
                      </a:r>
                    </a:p>
                  </a:txBody>
                  <a:tcPr/>
                </a:tc>
                <a:extLst>
                  <a:ext uri="{0D108BD9-81ED-4DB2-BD59-A6C34878D82A}">
                    <a16:rowId xmlns:a16="http://schemas.microsoft.com/office/drawing/2014/main" val="2434172"/>
                  </a:ext>
                </a:extLst>
              </a:tr>
              <a:tr h="334459">
                <a:tc>
                  <a:txBody>
                    <a:bodyPr/>
                    <a:lstStyle/>
                    <a:p>
                      <a:pPr lvl="0">
                        <a:buNone/>
                      </a:pPr>
                      <a:r>
                        <a:rPr lang="en-GB" sz="1100"/>
                        <a:t>5. What did Becket refuse to do for Henry II?</a:t>
                      </a:r>
                    </a:p>
                  </a:txBody>
                  <a:tcPr/>
                </a:tc>
                <a:extLst>
                  <a:ext uri="{0D108BD9-81ED-4DB2-BD59-A6C34878D82A}">
                    <a16:rowId xmlns:a16="http://schemas.microsoft.com/office/drawing/2014/main" val="738810596"/>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587234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taxes, barons, pope, monks, civil war, trials</a:t>
            </a:r>
            <a:endParaRPr lang="en-US"/>
          </a:p>
        </p:txBody>
      </p:sp>
      <p:pic>
        <p:nvPicPr>
          <p:cNvPr id="3" name="Picture 8" descr="Qr code&#10;&#10;Description automatically generated">
            <a:extLst>
              <a:ext uri="{FF2B5EF4-FFF2-40B4-BE49-F238E27FC236}">
                <a16:creationId xmlns:a16="http://schemas.microsoft.com/office/drawing/2014/main" id="{392A9B42-F0EC-CB28-5968-36518298163F}"/>
              </a:ext>
            </a:extLst>
          </p:cNvPr>
          <p:cNvPicPr>
            <a:picLocks noChangeAspect="1"/>
          </p:cNvPicPr>
          <p:nvPr/>
        </p:nvPicPr>
        <p:blipFill>
          <a:blip r:embed="rId3"/>
          <a:stretch>
            <a:fillRect/>
          </a:stretch>
        </p:blipFill>
        <p:spPr>
          <a:xfrm>
            <a:off x="1368193" y="6913856"/>
            <a:ext cx="1213691" cy="1214732"/>
          </a:xfrm>
          <a:prstGeom prst="rect">
            <a:avLst/>
          </a:prstGeom>
        </p:spPr>
      </p:pic>
      <p:pic>
        <p:nvPicPr>
          <p:cNvPr id="9" name="Picture 9" descr="Qr code&#10;&#10;Description automatically generated">
            <a:extLst>
              <a:ext uri="{FF2B5EF4-FFF2-40B4-BE49-F238E27FC236}">
                <a16:creationId xmlns:a16="http://schemas.microsoft.com/office/drawing/2014/main" id="{497CB01A-69C7-224F-122C-6885D99A5C41}"/>
              </a:ext>
            </a:extLst>
          </p:cNvPr>
          <p:cNvPicPr>
            <a:picLocks noChangeAspect="1"/>
          </p:cNvPicPr>
          <p:nvPr/>
        </p:nvPicPr>
        <p:blipFill>
          <a:blip r:embed="rId4"/>
          <a:stretch>
            <a:fillRect/>
          </a:stretch>
        </p:blipFill>
        <p:spPr>
          <a:xfrm>
            <a:off x="4431720" y="6843341"/>
            <a:ext cx="1319772" cy="1369752"/>
          </a:xfrm>
          <a:prstGeom prst="rect">
            <a:avLst/>
          </a:prstGeom>
        </p:spPr>
      </p:pic>
    </p:spTree>
    <p:extLst>
      <p:ext uri="{BB962C8B-B14F-4D97-AF65-F5344CB8AC3E}">
        <p14:creationId xmlns:p14="http://schemas.microsoft.com/office/powerpoint/2010/main" val="81080182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2959772-8BC6-FF57-4B63-EA6B3363B6FA}"/>
              </a:ext>
            </a:extLst>
          </p:cNvPr>
          <p:cNvGrpSpPr/>
          <p:nvPr/>
        </p:nvGrpSpPr>
        <p:grpSpPr>
          <a:xfrm>
            <a:off x="210164" y="141290"/>
            <a:ext cx="6642817" cy="8951236"/>
            <a:chOff x="3812767" y="0"/>
            <a:chExt cx="6728703" cy="9440716"/>
          </a:xfrm>
        </p:grpSpPr>
        <p:pic>
          <p:nvPicPr>
            <p:cNvPr id="4" name="Picture 3">
              <a:extLst>
                <a:ext uri="{FF2B5EF4-FFF2-40B4-BE49-F238E27FC236}">
                  <a16:creationId xmlns:a16="http://schemas.microsoft.com/office/drawing/2014/main" id="{6C7815D8-B890-6C4A-E314-3D665E4F8E67}"/>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267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4913BD5C-9DD6-9B5E-A6B8-BC774D0AB24E}"/>
                </a:ext>
              </a:extLst>
            </p:cNvPr>
            <p:cNvSpPr/>
            <p:nvPr/>
          </p:nvSpPr>
          <p:spPr>
            <a:xfrm>
              <a:off x="381939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7 Languages Homework </a:t>
              </a:r>
              <a:endParaRPr lang="en-GB" sz="2400">
                <a:ea typeface="+mn-lt"/>
                <a:cs typeface="+mn-lt"/>
              </a:endParaRPr>
            </a:p>
            <a:p>
              <a:pPr algn="ctr"/>
              <a:r>
                <a:rPr lang="en-GB" sz="2400" b="1">
                  <a:ea typeface="+mn-lt"/>
                  <a:cs typeface="+mn-lt"/>
                </a:rPr>
                <a:t>Half Term 4</a:t>
              </a:r>
              <a:endParaRPr lang="en-GB" sz="2400">
                <a:ea typeface="+mn-lt"/>
                <a:cs typeface="+mn-lt"/>
              </a:endParaRPr>
            </a:p>
          </p:txBody>
        </p:sp>
        <p:sp>
          <p:nvSpPr>
            <p:cNvPr id="6" name="Rectangle 5">
              <a:extLst>
                <a:ext uri="{FF2B5EF4-FFF2-40B4-BE49-F238E27FC236}">
                  <a16:creationId xmlns:a16="http://schemas.microsoft.com/office/drawing/2014/main" id="{397DEE9C-A6FF-DFCB-82B1-E5E0D769EDC9}"/>
                </a:ext>
              </a:extLst>
            </p:cNvPr>
            <p:cNvSpPr/>
            <p:nvPr/>
          </p:nvSpPr>
          <p:spPr>
            <a:xfrm>
              <a:off x="3812767" y="2160573"/>
              <a:ext cx="6577161" cy="611162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a:ea typeface="+mn-lt"/>
                  <a:cs typeface="+mn-lt"/>
                </a:rPr>
                <a:t>For this homework, you will need a copy of the Sentence Builder. </a:t>
              </a:r>
              <a:endParaRPr lang="en-GB"/>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p:txBody>
        </p:sp>
        <p:sp>
          <p:nvSpPr>
            <p:cNvPr id="7" name="Rectangle 6">
              <a:extLst>
                <a:ext uri="{FF2B5EF4-FFF2-40B4-BE49-F238E27FC236}">
                  <a16:creationId xmlns:a16="http://schemas.microsoft.com/office/drawing/2014/main" id="{C1EDAD9A-1A63-C1A8-7F7C-B15FD399D53C}"/>
                </a:ext>
              </a:extLst>
            </p:cNvPr>
            <p:cNvSpPr/>
            <p:nvPr/>
          </p:nvSpPr>
          <p:spPr>
            <a:xfrm>
              <a:off x="382849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a:t>What have been your strengths in Languages this week?</a:t>
              </a:r>
              <a:endParaRPr lang="en-GB" sz="1400">
                <a:cs typeface="Calibri"/>
              </a:endParaRPr>
            </a:p>
            <a:p>
              <a:pPr marL="236855" indent="-236855">
                <a:buAutoNum type="arabicPeriod"/>
              </a:pPr>
              <a:r>
                <a:rPr lang="en-GB" sz="1400"/>
                <a:t>What have been the areas that have challenged you in Languages this week?</a:t>
              </a:r>
              <a:endParaRPr lang="en-GB" sz="1400">
                <a:cs typeface="Calibri"/>
              </a:endParaRPr>
            </a:p>
            <a:p>
              <a:pPr marL="236855" indent="-236855">
                <a:buAutoNum type="arabicPeriod"/>
              </a:pPr>
              <a:r>
                <a:rPr lang="en-GB" sz="1400"/>
                <a:t>How could you improve next week?</a:t>
              </a:r>
              <a:endParaRPr lang="en-GB"/>
            </a:p>
          </p:txBody>
        </p:sp>
        <p:sp>
          <p:nvSpPr>
            <p:cNvPr id="10" name="Rectangle 9">
              <a:extLst>
                <a:ext uri="{FF2B5EF4-FFF2-40B4-BE49-F238E27FC236}">
                  <a16:creationId xmlns:a16="http://schemas.microsoft.com/office/drawing/2014/main" id="{4787AA7F-04F4-A3E5-E87C-558D8603E0BA}"/>
                </a:ext>
              </a:extLst>
            </p:cNvPr>
            <p:cNvSpPr/>
            <p:nvPr/>
          </p:nvSpPr>
          <p:spPr>
            <a:xfrm>
              <a:off x="3829112" y="1261024"/>
              <a:ext cx="6545542" cy="78452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a:ea typeface="Calibri"/>
                  <a:cs typeface="Calibri"/>
                </a:rPr>
                <a:t>Vocabulary and Translation Practise</a:t>
              </a:r>
            </a:p>
          </p:txBody>
        </p:sp>
      </p:grpSp>
      <p:sp>
        <p:nvSpPr>
          <p:cNvPr id="12" name="TextBox 7">
            <a:extLst>
              <a:ext uri="{FF2B5EF4-FFF2-40B4-BE49-F238E27FC236}">
                <a16:creationId xmlns:a16="http://schemas.microsoft.com/office/drawing/2014/main" id="{08370498-785B-64CB-F0AB-CEFB2F47203B}"/>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graphicFrame>
        <p:nvGraphicFramePr>
          <p:cNvPr id="2" name="Table 1">
            <a:extLst>
              <a:ext uri="{FF2B5EF4-FFF2-40B4-BE49-F238E27FC236}">
                <a16:creationId xmlns:a16="http://schemas.microsoft.com/office/drawing/2014/main" id="{37D6C929-561D-7FE4-B27E-2B33D8101DE6}"/>
              </a:ext>
            </a:extLst>
          </p:cNvPr>
          <p:cNvGraphicFramePr>
            <a:graphicFrameLocks noGrp="1"/>
          </p:cNvGraphicFramePr>
          <p:nvPr/>
        </p:nvGraphicFramePr>
        <p:xfrm>
          <a:off x="298859" y="2898338"/>
          <a:ext cx="6311292" cy="3810000"/>
        </p:xfrm>
        <a:graphic>
          <a:graphicData uri="http://schemas.openxmlformats.org/drawingml/2006/table">
            <a:tbl>
              <a:tblPr firstRow="1" bandRow="1">
                <a:tableStyleId>{5940675A-B579-460E-94D1-54222C63F5DA}</a:tableStyleId>
              </a:tblPr>
              <a:tblGrid>
                <a:gridCol w="697983">
                  <a:extLst>
                    <a:ext uri="{9D8B030D-6E8A-4147-A177-3AD203B41FA5}">
                      <a16:colId xmlns:a16="http://schemas.microsoft.com/office/drawing/2014/main" val="1331419959"/>
                    </a:ext>
                  </a:extLst>
                </a:gridCol>
                <a:gridCol w="5613309">
                  <a:extLst>
                    <a:ext uri="{9D8B030D-6E8A-4147-A177-3AD203B41FA5}">
                      <a16:colId xmlns:a16="http://schemas.microsoft.com/office/drawing/2014/main" val="3668848230"/>
                    </a:ext>
                  </a:extLst>
                </a:gridCol>
              </a:tblGrid>
              <a:tr h="608073">
                <a:tc>
                  <a:txBody>
                    <a:bodyPr/>
                    <a:lstStyle/>
                    <a:p>
                      <a:pPr algn="ctr"/>
                      <a:r>
                        <a:rPr lang="en-US" sz="1600" b="1"/>
                        <a:t>Task 1</a:t>
                      </a:r>
                    </a:p>
                  </a:txBody>
                  <a:tcPr anchor="ctr"/>
                </a:tc>
                <a:tc>
                  <a:txBody>
                    <a:bodyPr/>
                    <a:lstStyle/>
                    <a:p>
                      <a:r>
                        <a:rPr lang="en-US" sz="2000"/>
                        <a:t>Test yourself on the items in the sentence builder using the Look-Say-Cover-Write-Check method.</a:t>
                      </a:r>
                    </a:p>
                  </a:txBody>
                  <a:tcPr/>
                </a:tc>
                <a:extLst>
                  <a:ext uri="{0D108BD9-81ED-4DB2-BD59-A6C34878D82A}">
                    <a16:rowId xmlns:a16="http://schemas.microsoft.com/office/drawing/2014/main" val="1443855461"/>
                  </a:ext>
                </a:extLst>
              </a:tr>
              <a:tr h="608073">
                <a:tc>
                  <a:txBody>
                    <a:bodyPr/>
                    <a:lstStyle/>
                    <a:p>
                      <a:pPr algn="ctr"/>
                      <a:r>
                        <a:rPr lang="en-US" sz="1600" b="1"/>
                        <a:t>Task 2</a:t>
                      </a:r>
                    </a:p>
                  </a:txBody>
                  <a:tcPr anchor="ctr"/>
                </a:tc>
                <a:tc>
                  <a:txBody>
                    <a:bodyPr/>
                    <a:lstStyle/>
                    <a:p>
                      <a:r>
                        <a:rPr lang="en-US" sz="2000"/>
                        <a:t>Ask a friend or a relative to test you on i</a:t>
                      </a:r>
                      <a:r>
                        <a:rPr lang="en-US" sz="2000" b="1"/>
                        <a:t>ndividual items</a:t>
                      </a:r>
                      <a:r>
                        <a:rPr lang="en-US" sz="2000"/>
                        <a:t> from the sentence builder.</a:t>
                      </a:r>
                    </a:p>
                  </a:txBody>
                  <a:tcPr/>
                </a:tc>
                <a:extLst>
                  <a:ext uri="{0D108BD9-81ED-4DB2-BD59-A6C34878D82A}">
                    <a16:rowId xmlns:a16="http://schemas.microsoft.com/office/drawing/2014/main" val="1976764679"/>
                  </a:ext>
                </a:extLst>
              </a:tr>
              <a:tr h="608073">
                <a:tc>
                  <a:txBody>
                    <a:bodyPr/>
                    <a:lstStyle/>
                    <a:p>
                      <a:pPr algn="ctr"/>
                      <a:r>
                        <a:rPr lang="en-US" sz="1600" b="1"/>
                        <a:t>Task 3</a:t>
                      </a:r>
                    </a:p>
                  </a:txBody>
                  <a:tcPr anchor="ctr"/>
                </a:tc>
                <a:tc>
                  <a:txBody>
                    <a:bodyPr/>
                    <a:lstStyle/>
                    <a:p>
                      <a:pPr lvl="0">
                        <a:buNone/>
                      </a:pPr>
                      <a:r>
                        <a:rPr lang="en-US" sz="2000" b="0" i="0" u="none" strike="noStrike" noProof="0">
                          <a:latin typeface="Calibri"/>
                        </a:rPr>
                        <a:t>Ask a friend or a relative to test you on </a:t>
                      </a:r>
                      <a:r>
                        <a:rPr lang="en-US" sz="2000" b="1" i="0" u="none" strike="noStrike" noProof="0">
                          <a:latin typeface="Calibri"/>
                        </a:rPr>
                        <a:t>full sentences</a:t>
                      </a:r>
                      <a:r>
                        <a:rPr lang="en-US" sz="2000" b="0" i="0" u="none" strike="noStrike" noProof="0">
                          <a:latin typeface="Calibri"/>
                        </a:rPr>
                        <a:t> from the sentence builder.</a:t>
                      </a:r>
                      <a:endParaRPr lang="en-US"/>
                    </a:p>
                  </a:txBody>
                  <a:tcPr/>
                </a:tc>
                <a:extLst>
                  <a:ext uri="{0D108BD9-81ED-4DB2-BD59-A6C34878D82A}">
                    <a16:rowId xmlns:a16="http://schemas.microsoft.com/office/drawing/2014/main" val="217309549"/>
                  </a:ext>
                </a:extLst>
              </a:tr>
              <a:tr h="608073">
                <a:tc>
                  <a:txBody>
                    <a:bodyPr/>
                    <a:lstStyle/>
                    <a:p>
                      <a:pPr algn="ctr"/>
                      <a:r>
                        <a:rPr lang="en-US" sz="1600" b="1"/>
                        <a:t>Task 4</a:t>
                      </a:r>
                    </a:p>
                  </a:txBody>
                  <a:tcPr anchor="ctr"/>
                </a:tc>
                <a:tc>
                  <a:txBody>
                    <a:bodyPr/>
                    <a:lstStyle/>
                    <a:p>
                      <a:r>
                        <a:rPr lang="en-US" sz="2000" err="1"/>
                        <a:t>Practise</a:t>
                      </a:r>
                      <a:r>
                        <a:rPr lang="en-US" sz="2000"/>
                        <a:t> this week's topic on </a:t>
                      </a:r>
                      <a:r>
                        <a:rPr lang="en-US" sz="2000" err="1"/>
                        <a:t>Linguascope</a:t>
                      </a:r>
                      <a:r>
                        <a:rPr lang="en-US" sz="2000"/>
                        <a:t>. (See </a:t>
                      </a:r>
                      <a:r>
                        <a:rPr lang="en-US" sz="2000" err="1"/>
                        <a:t>Mr</a:t>
                      </a:r>
                      <a:r>
                        <a:rPr lang="en-US" sz="2000"/>
                        <a:t> Downey for the login details).</a:t>
                      </a:r>
                    </a:p>
                  </a:txBody>
                  <a:tcPr/>
                </a:tc>
                <a:extLst>
                  <a:ext uri="{0D108BD9-81ED-4DB2-BD59-A6C34878D82A}">
                    <a16:rowId xmlns:a16="http://schemas.microsoft.com/office/drawing/2014/main" val="1065812266"/>
                  </a:ext>
                </a:extLst>
              </a:tr>
              <a:tr h="843456">
                <a:tc>
                  <a:txBody>
                    <a:bodyPr/>
                    <a:lstStyle/>
                    <a:p>
                      <a:pPr algn="ctr"/>
                      <a:r>
                        <a:rPr lang="en-US" sz="1600" b="1"/>
                        <a:t>Task 5</a:t>
                      </a:r>
                    </a:p>
                  </a:txBody>
                  <a:tcPr anchor="ctr"/>
                </a:tc>
                <a:tc>
                  <a:txBody>
                    <a:bodyPr/>
                    <a:lstStyle/>
                    <a:p>
                      <a:r>
                        <a:rPr lang="en-US" sz="2000"/>
                        <a:t>Find a new song in your preferred language on Lyrics Training. Can you challenge yourself to the higher levels?</a:t>
                      </a:r>
                    </a:p>
                  </a:txBody>
                  <a:tcPr/>
                </a:tc>
                <a:extLst>
                  <a:ext uri="{0D108BD9-81ED-4DB2-BD59-A6C34878D82A}">
                    <a16:rowId xmlns:a16="http://schemas.microsoft.com/office/drawing/2014/main" val="3163964407"/>
                  </a:ext>
                </a:extLst>
              </a:tr>
            </a:tbl>
          </a:graphicData>
        </a:graphic>
      </p:graphicFrame>
      <p:sp>
        <p:nvSpPr>
          <p:cNvPr id="8" name="TextBox 7">
            <a:extLst>
              <a:ext uri="{FF2B5EF4-FFF2-40B4-BE49-F238E27FC236}">
                <a16:creationId xmlns:a16="http://schemas.microsoft.com/office/drawing/2014/main" id="{24CEAAC1-BDE2-7132-F459-6B3C8194CAC5}"/>
              </a:ext>
            </a:extLst>
          </p:cNvPr>
          <p:cNvSpPr txBox="1"/>
          <p:nvPr/>
        </p:nvSpPr>
        <p:spPr>
          <a:xfrm>
            <a:off x="302706" y="6926933"/>
            <a:ext cx="446767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Language Gym – Check for online assignments</a:t>
            </a:r>
          </a:p>
          <a:p>
            <a:r>
              <a:rPr lang="en-US">
                <a:ea typeface="Calibri"/>
                <a:cs typeface="Calibri"/>
              </a:rPr>
              <a:t>Username: ______________________</a:t>
            </a:r>
          </a:p>
          <a:p>
            <a:r>
              <a:rPr lang="en-US">
                <a:ea typeface="Calibri"/>
                <a:cs typeface="Calibri"/>
              </a:rPr>
              <a:t>Password: _______________________</a:t>
            </a:r>
          </a:p>
        </p:txBody>
      </p:sp>
    </p:spTree>
    <p:extLst>
      <p:ext uri="{BB962C8B-B14F-4D97-AF65-F5344CB8AC3E}">
        <p14:creationId xmlns:p14="http://schemas.microsoft.com/office/powerpoint/2010/main" val="29648597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9746" y="0"/>
            <a:ext cx="6728254" cy="9900984"/>
            <a:chOff x="129746" y="0"/>
            <a:chExt cx="6728254"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7 Mathematics Homework </a:t>
              </a:r>
            </a:p>
            <a:p>
              <a:pPr algn="ctr"/>
              <a:r>
                <a:rPr lang="en-GB" sz="2400" b="1" dirty="0">
                  <a:ea typeface="+mn-lt"/>
                  <a:cs typeface="+mn-lt"/>
                </a:rPr>
                <a:t>Half Term 4, Week 4</a:t>
              </a:r>
              <a:endParaRPr lang="en-GB" sz="2400" dirty="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8281" y="1927146"/>
              <a:ext cx="6561438" cy="475604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endParaRPr lang="en-GB" sz="1600" dirty="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4341718" y="7466199"/>
              <a:ext cx="2364739" cy="2012117"/>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sz="1400" dirty="0"/>
                <a:t>What have been your strengths in maths this week?</a:t>
              </a:r>
            </a:p>
            <a:p>
              <a:pPr marL="342900" indent="-342900">
                <a:buFont typeface="+mj-lt"/>
                <a:buAutoNum type="arabicPeriod"/>
              </a:pPr>
              <a:r>
                <a:rPr lang="en-GB" sz="1400" dirty="0"/>
                <a:t>What have been the areas that have challenged you in maths this week?</a:t>
              </a:r>
            </a:p>
            <a:p>
              <a:pPr marL="342900" indent="-342900">
                <a:buFont typeface="+mj-lt"/>
                <a:buAutoNum type="arabicPeriod"/>
              </a:pPr>
              <a:r>
                <a:rPr lang="en-GB" sz="1400" dirty="0"/>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dirty="0">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dirty="0">
                  <a:solidFill>
                    <a:srgbClr val="000000"/>
                  </a:solidFill>
                  <a:effectLst/>
                  <a:latin typeface="Calibri" panose="020F0502020204030204" pitchFamily="34" charset="0"/>
                </a:rPr>
                <a:t> </a:t>
              </a:r>
              <a:endParaRPr lang="en-US" sz="1000" b="0" i="0" dirty="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466199"/>
              <a:ext cx="4196699" cy="201008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endParaRPr lang="en-GB" dirty="0">
                <a:ea typeface="+mn-lt"/>
                <a:cs typeface="+mn-lt"/>
              </a:endParaRPr>
            </a:p>
          </p:txBody>
        </p:sp>
        <p:sp>
          <p:nvSpPr>
            <p:cNvPr id="7" name="Rectangle 6">
              <a:extLst>
                <a:ext uri="{FF2B5EF4-FFF2-40B4-BE49-F238E27FC236}">
                  <a16:creationId xmlns:a16="http://schemas.microsoft.com/office/drawing/2014/main" id="{D3695D3E-C125-EF5F-32F6-B7E32E204520}"/>
                </a:ext>
              </a:extLst>
            </p:cNvPr>
            <p:cNvSpPr/>
            <p:nvPr/>
          </p:nvSpPr>
          <p:spPr>
            <a:xfrm>
              <a:off x="148281" y="6763104"/>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u="sng" dirty="0"/>
                <a:t>Key words </a:t>
              </a:r>
              <a:r>
                <a:rPr lang="en-GB" dirty="0"/>
                <a:t>– Perimeter, Mixed Number, Improper Fraction, Common Denominator</a:t>
              </a:r>
              <a:endParaRPr lang="en-US" dirty="0"/>
            </a:p>
          </p:txBody>
        </p:sp>
        <p:sp>
          <p:nvSpPr>
            <p:cNvPr id="9" name="Rectangle 8">
              <a:extLst>
                <a:ext uri="{FF2B5EF4-FFF2-40B4-BE49-F238E27FC236}">
                  <a16:creationId xmlns:a16="http://schemas.microsoft.com/office/drawing/2014/main" id="{4ADBF347-6500-75C1-7CB9-A9EED3C919E9}"/>
                </a:ext>
              </a:extLst>
            </p:cNvPr>
            <p:cNvSpPr/>
            <p:nvPr/>
          </p:nvSpPr>
          <p:spPr>
            <a:xfrm>
              <a:off x="129746" y="1215718"/>
              <a:ext cx="6561438" cy="656858"/>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1600" u="sng" dirty="0"/>
                <a:t>Recap Task </a:t>
              </a:r>
              <a:r>
                <a:rPr lang="en-GB" sz="1600" dirty="0"/>
                <a:t>– Finding fractions of an amount (Half Term 4)</a:t>
              </a:r>
            </a:p>
            <a:p>
              <a:pPr algn="ctr"/>
              <a:r>
                <a:rPr lang="en-GB" sz="1600" dirty="0"/>
                <a:t>Write an explanation of how you find a fraction of an amount, and show a clearly worked example.</a:t>
              </a:r>
            </a:p>
          </p:txBody>
        </p:sp>
      </p:grpSp>
      <p:pic>
        <p:nvPicPr>
          <p:cNvPr id="10" name="Picture 9">
            <a:extLst>
              <a:ext uri="{FF2B5EF4-FFF2-40B4-BE49-F238E27FC236}">
                <a16:creationId xmlns:a16="http://schemas.microsoft.com/office/drawing/2014/main" id="{DB12CEBF-7ADE-E253-4E23-9145927352C3}"/>
              </a:ext>
            </a:extLst>
          </p:cNvPr>
          <p:cNvPicPr>
            <a:picLocks noChangeAspect="1"/>
          </p:cNvPicPr>
          <p:nvPr/>
        </p:nvPicPr>
        <p:blipFill>
          <a:blip r:embed="rId3"/>
          <a:stretch>
            <a:fillRect/>
          </a:stretch>
        </p:blipFill>
        <p:spPr>
          <a:xfrm>
            <a:off x="207495" y="2027021"/>
            <a:ext cx="3785066" cy="2759207"/>
          </a:xfrm>
          <a:prstGeom prst="rect">
            <a:avLst/>
          </a:prstGeom>
          <a:ln>
            <a:solidFill>
              <a:schemeClr val="accent1"/>
            </a:solidFill>
          </a:ln>
        </p:spPr>
      </p:pic>
      <p:pic>
        <p:nvPicPr>
          <p:cNvPr id="13" name="Picture 12">
            <a:extLst>
              <a:ext uri="{FF2B5EF4-FFF2-40B4-BE49-F238E27FC236}">
                <a16:creationId xmlns:a16="http://schemas.microsoft.com/office/drawing/2014/main" id="{53007E96-8422-7947-C4F4-71EE46C58F2A}"/>
              </a:ext>
            </a:extLst>
          </p:cNvPr>
          <p:cNvPicPr>
            <a:picLocks noChangeAspect="1"/>
          </p:cNvPicPr>
          <p:nvPr/>
        </p:nvPicPr>
        <p:blipFill>
          <a:blip r:embed="rId4"/>
          <a:stretch>
            <a:fillRect/>
          </a:stretch>
        </p:blipFill>
        <p:spPr>
          <a:xfrm>
            <a:off x="3111696" y="4815545"/>
            <a:ext cx="3497251" cy="1774372"/>
          </a:xfrm>
          <a:prstGeom prst="rect">
            <a:avLst/>
          </a:prstGeom>
          <a:ln>
            <a:solidFill>
              <a:schemeClr val="accent1"/>
            </a:solidFill>
          </a:ln>
        </p:spPr>
      </p:pic>
      <p:pic>
        <p:nvPicPr>
          <p:cNvPr id="15" name="Picture 14">
            <a:extLst>
              <a:ext uri="{FF2B5EF4-FFF2-40B4-BE49-F238E27FC236}">
                <a16:creationId xmlns:a16="http://schemas.microsoft.com/office/drawing/2014/main" id="{95C6B3FE-DDCB-766D-0656-619500E7E5B5}"/>
              </a:ext>
            </a:extLst>
          </p:cNvPr>
          <p:cNvPicPr>
            <a:picLocks noChangeAspect="1"/>
          </p:cNvPicPr>
          <p:nvPr/>
        </p:nvPicPr>
        <p:blipFill>
          <a:blip r:embed="rId5"/>
          <a:stretch>
            <a:fillRect/>
          </a:stretch>
        </p:blipFill>
        <p:spPr>
          <a:xfrm>
            <a:off x="249053" y="4813513"/>
            <a:ext cx="2859760" cy="1774372"/>
          </a:xfrm>
          <a:prstGeom prst="rect">
            <a:avLst/>
          </a:prstGeom>
          <a:ln>
            <a:solidFill>
              <a:schemeClr val="accent1"/>
            </a:solidFill>
          </a:ln>
        </p:spPr>
      </p:pic>
      <p:pic>
        <p:nvPicPr>
          <p:cNvPr id="17" name="Picture 16">
            <a:extLst>
              <a:ext uri="{FF2B5EF4-FFF2-40B4-BE49-F238E27FC236}">
                <a16:creationId xmlns:a16="http://schemas.microsoft.com/office/drawing/2014/main" id="{009FACC3-85C0-D597-C6C8-FD4DD9B03F60}"/>
              </a:ext>
            </a:extLst>
          </p:cNvPr>
          <p:cNvPicPr>
            <a:picLocks noChangeAspect="1"/>
          </p:cNvPicPr>
          <p:nvPr/>
        </p:nvPicPr>
        <p:blipFill rotWithShape="1">
          <a:blip r:embed="rId6"/>
          <a:srcRect l="40519" t="33899" r="14023"/>
          <a:stretch/>
        </p:blipFill>
        <p:spPr>
          <a:xfrm>
            <a:off x="185062" y="7702372"/>
            <a:ext cx="2607565" cy="1537738"/>
          </a:xfrm>
          <a:prstGeom prst="rect">
            <a:avLst/>
          </a:prstGeom>
        </p:spPr>
      </p:pic>
      <p:sp>
        <p:nvSpPr>
          <p:cNvPr id="18" name="TextBox 17">
            <a:extLst>
              <a:ext uri="{FF2B5EF4-FFF2-40B4-BE49-F238E27FC236}">
                <a16:creationId xmlns:a16="http://schemas.microsoft.com/office/drawing/2014/main" id="{4D62E881-C1B5-61E9-9B29-0B604CE2B60F}"/>
              </a:ext>
            </a:extLst>
          </p:cNvPr>
          <p:cNvSpPr txBox="1"/>
          <p:nvPr/>
        </p:nvSpPr>
        <p:spPr>
          <a:xfrm>
            <a:off x="4114800" y="2027021"/>
            <a:ext cx="2494147" cy="1754326"/>
          </a:xfrm>
          <a:prstGeom prst="rect">
            <a:avLst/>
          </a:prstGeom>
          <a:noFill/>
        </p:spPr>
        <p:txBody>
          <a:bodyPr wrap="square" rtlCol="0">
            <a:spAutoFit/>
          </a:bodyPr>
          <a:lstStyle/>
          <a:p>
            <a:r>
              <a:rPr lang="en-GB" u="sng" dirty="0"/>
              <a:t>Main Task:</a:t>
            </a:r>
          </a:p>
          <a:p>
            <a:r>
              <a:rPr lang="en-GB" dirty="0"/>
              <a:t>Answer the following 3 problems involving adding and subtracting mixed numbers, show your working clearly.</a:t>
            </a:r>
          </a:p>
        </p:txBody>
      </p:sp>
      <p:sp>
        <p:nvSpPr>
          <p:cNvPr id="19" name="TextBox 18">
            <a:extLst>
              <a:ext uri="{FF2B5EF4-FFF2-40B4-BE49-F238E27FC236}">
                <a16:creationId xmlns:a16="http://schemas.microsoft.com/office/drawing/2014/main" id="{47240F7F-FE9F-4800-5AEF-A24C91791C74}"/>
              </a:ext>
            </a:extLst>
          </p:cNvPr>
          <p:cNvSpPr txBox="1"/>
          <p:nvPr/>
        </p:nvSpPr>
        <p:spPr>
          <a:xfrm>
            <a:off x="2792627" y="7476080"/>
            <a:ext cx="1443197" cy="2031325"/>
          </a:xfrm>
          <a:prstGeom prst="rect">
            <a:avLst/>
          </a:prstGeom>
          <a:noFill/>
        </p:spPr>
        <p:txBody>
          <a:bodyPr wrap="square" rtlCol="0">
            <a:spAutoFit/>
          </a:bodyPr>
          <a:lstStyle/>
          <a:p>
            <a:r>
              <a:rPr lang="en-GB" sz="1400" u="sng" dirty="0"/>
              <a:t>Extension Task:</a:t>
            </a:r>
          </a:p>
          <a:p>
            <a:r>
              <a:rPr lang="en-GB" sz="1400" dirty="0"/>
              <a:t>This is a ‘magic square’. Find the missing numbers, so that every row, column and diagonal has the same total.</a:t>
            </a:r>
          </a:p>
        </p:txBody>
      </p:sp>
    </p:spTree>
    <p:extLst>
      <p:ext uri="{BB962C8B-B14F-4D97-AF65-F5344CB8AC3E}">
        <p14:creationId xmlns:p14="http://schemas.microsoft.com/office/powerpoint/2010/main" val="169177872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45020" y="0"/>
            <a:ext cx="6722076" cy="9440716"/>
            <a:chOff x="135924" y="0"/>
            <a:chExt cx="6722076"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7 Music - Reading Music &amp; Keyboard Skills</a:t>
              </a:r>
              <a:endParaRPr lang="en-US" dirty="0"/>
            </a:p>
            <a:p>
              <a:pPr algn="ctr"/>
              <a:r>
                <a:rPr lang="en-GB" sz="2400" b="1" dirty="0">
                  <a:ea typeface="+mn-lt"/>
                  <a:cs typeface="+mn-lt"/>
                </a:rPr>
                <a:t>Homework - Half Term 4 Week 4</a:t>
              </a:r>
              <a:endParaRPr lang="en-GB" dirty="0"/>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600">
                  <a:ea typeface="+mn-lt"/>
                  <a:cs typeface="+mn-lt"/>
                </a:rPr>
                <a:t>This week’s listening – Title: The Maple Leaf Rag</a:t>
              </a:r>
              <a:endParaRPr lang="en-US"/>
            </a:p>
            <a:p>
              <a:r>
                <a:rPr lang="en-GB" sz="1600" dirty="0">
                  <a:ea typeface="+mn-lt"/>
                  <a:cs typeface="+mn-lt"/>
                </a:rPr>
                <a:t>                                         Composer: Scott Joplin</a:t>
              </a:r>
              <a:endParaRPr lang="en-US" dirty="0"/>
            </a:p>
            <a:p>
              <a:r>
                <a:rPr lang="en-GB" sz="1600" dirty="0">
                  <a:ea typeface="+mn-lt"/>
                  <a:cs typeface="+mn-lt"/>
                </a:rPr>
                <a:t>                                         Genre: Ragtime</a:t>
              </a:r>
              <a:endParaRPr lang="en-GB" dirty="0"/>
            </a:p>
            <a:p>
              <a:endParaRPr lang="en-GB" sz="1600" dirty="0">
                <a:ea typeface="+mn-lt"/>
                <a:cs typeface="+mn-lt"/>
              </a:endParaRPr>
            </a:p>
            <a:p>
              <a:r>
                <a:rPr lang="en-GB" sz="1600" dirty="0">
                  <a:ea typeface="+mn-lt"/>
                  <a:cs typeface="+mn-lt"/>
                </a:rPr>
                <a:t>Spend time listening to the above piece of music.</a:t>
              </a:r>
              <a:endParaRPr lang="en-US" dirty="0"/>
            </a:p>
            <a:p>
              <a:r>
                <a:rPr lang="en-GB" sz="1600" dirty="0">
                  <a:ea typeface="+mn-lt"/>
                  <a:cs typeface="+mn-lt"/>
                </a:rPr>
                <a:t>Complete the page in your listening booklet –</a:t>
              </a:r>
              <a:endParaRPr lang="en-US" dirty="0"/>
            </a:p>
            <a:p>
              <a:r>
                <a:rPr lang="en-GB" sz="1600" dirty="0">
                  <a:ea typeface="+mn-lt"/>
                  <a:cs typeface="+mn-lt"/>
                </a:rPr>
                <a:t>1.Give some background information on the piece and artist/composer</a:t>
              </a:r>
              <a:endParaRPr lang="en-US" dirty="0"/>
            </a:p>
            <a:p>
              <a:r>
                <a:rPr lang="en-GB" sz="1600" dirty="0">
                  <a:ea typeface="+mn-lt"/>
                  <a:cs typeface="+mn-lt"/>
                </a:rPr>
                <a:t>2.Comment on the instrumentation and how the musical elements are used in as much detail as you can.</a:t>
              </a:r>
              <a:endParaRPr lang="en-US" dirty="0"/>
            </a:p>
            <a:p>
              <a:r>
                <a:rPr lang="en-GB" sz="1600" dirty="0">
                  <a:ea typeface="+mn-lt"/>
                  <a:cs typeface="+mn-lt"/>
                </a:rPr>
                <a:t>3.Give your personal response to the music – remember to explain why you liked or did not like the piece of music.</a:t>
              </a:r>
              <a:endParaRPr lang="en-GB" dirty="0"/>
            </a:p>
            <a:p>
              <a:endParaRPr lang="en-GB" sz="1600" dirty="0">
                <a:cs typeface="Calibri"/>
              </a:endParaRPr>
            </a:p>
            <a:p>
              <a:pPr marL="342900" indent="-342900">
                <a:buAutoNum type="arabicPeriod"/>
              </a:pPr>
              <a:endParaRPr lang="en-GB" sz="16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Music this week?</a:t>
              </a:r>
            </a:p>
            <a:p>
              <a:pPr marL="342900" indent="-342900">
                <a:buFont typeface="+mj-lt"/>
                <a:buAutoNum type="arabicPeriod"/>
              </a:pPr>
              <a:r>
                <a:rPr lang="en-GB"/>
                <a:t>What have been the areas that have challenged you in Music this week?</a:t>
              </a:r>
            </a:p>
            <a:p>
              <a:pPr marL="342900" indent="-342900">
                <a:buFont typeface="+mj-lt"/>
                <a:buAutoNum type="arabicPeriod"/>
              </a:pPr>
              <a:r>
                <a:rPr lang="en-GB"/>
                <a:t>How could you improve next week?</a:t>
              </a: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ea typeface="+mn-lt"/>
                  <a:cs typeface="+mn-lt"/>
                </a:rPr>
                <a:t>Extension Task – Listen to and comment on further pieces of music by the same artist/composer.</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Tempo, Dynamics, Duration, Pitch, Silence, Articulation, Melody, Texture, Timbre </a:t>
              </a:r>
              <a:endParaRPr lang="en-GB">
                <a:cs typeface="Calibri"/>
              </a:endParaRPr>
            </a:p>
          </p:txBody>
        </p:sp>
      </p:grpSp>
      <p:graphicFrame>
        <p:nvGraphicFramePr>
          <p:cNvPr id="10" name="Table 9">
            <a:extLst>
              <a:ext uri="{FF2B5EF4-FFF2-40B4-BE49-F238E27FC236}">
                <a16:creationId xmlns:a16="http://schemas.microsoft.com/office/drawing/2014/main" id="{FA2B191D-BCA0-6538-A8C7-E67EEFEF45C6}"/>
              </a:ext>
            </a:extLst>
          </p:cNvPr>
          <p:cNvGraphicFramePr>
            <a:graphicFrameLocks noGrp="1"/>
          </p:cNvGraphicFramePr>
          <p:nvPr>
            <p:extLst>
              <p:ext uri="{D42A27DB-BD31-4B8C-83A1-F6EECF244321}">
                <p14:modId xmlns:p14="http://schemas.microsoft.com/office/powerpoint/2010/main" val="1779306229"/>
              </p:ext>
            </p:extLst>
          </p:nvPr>
        </p:nvGraphicFramePr>
        <p:xfrm>
          <a:off x="179775" y="1251715"/>
          <a:ext cx="6521835" cy="1581150"/>
        </p:xfrm>
        <a:graphic>
          <a:graphicData uri="http://schemas.openxmlformats.org/drawingml/2006/table">
            <a:tbl>
              <a:tblPr firstRow="1" bandRow="1">
                <a:tableStyleId>{5C22544A-7EE6-4342-B048-85BDC9FD1C3A}</a:tableStyleId>
              </a:tblPr>
              <a:tblGrid>
                <a:gridCol w="6521835">
                  <a:extLst>
                    <a:ext uri="{9D8B030D-6E8A-4147-A177-3AD203B41FA5}">
                      <a16:colId xmlns:a16="http://schemas.microsoft.com/office/drawing/2014/main" val="1891297315"/>
                    </a:ext>
                  </a:extLst>
                </a:gridCol>
              </a:tblGrid>
              <a:tr h="1581150">
                <a:tc>
                  <a:txBody>
                    <a:bodyPr/>
                    <a:lstStyle/>
                    <a:p>
                      <a:pPr marL="342900" lvl="0" indent="-342900" algn="ctr">
                        <a:lnSpc>
                          <a:spcPct val="100000"/>
                        </a:lnSpc>
                        <a:spcBef>
                          <a:spcPts val="0"/>
                        </a:spcBef>
                        <a:spcAft>
                          <a:spcPts val="0"/>
                        </a:spcAft>
                        <a:buAutoNum type="arabicPeriod"/>
                      </a:pPr>
                      <a:r>
                        <a:rPr lang="en-GB" sz="1600" b="0" i="0" u="none" strike="noStrike" noProof="0" dirty="0">
                          <a:solidFill>
                            <a:schemeClr val="tx1"/>
                          </a:solidFill>
                          <a:effectLst/>
                          <a:latin typeface="Calibri"/>
                        </a:rPr>
                        <a:t>What is a </a:t>
                      </a:r>
                      <a:r>
                        <a:rPr lang="en-GB" sz="1600" b="1" i="1" u="none" strike="noStrike" noProof="0" dirty="0">
                          <a:solidFill>
                            <a:schemeClr val="tx1"/>
                          </a:solidFill>
                          <a:effectLst/>
                          <a:latin typeface="Calibri"/>
                        </a:rPr>
                        <a:t>stave</a:t>
                      </a:r>
                      <a:r>
                        <a:rPr lang="en-GB" sz="1600" b="0" i="0" u="none" strike="noStrike" noProof="0" dirty="0">
                          <a:solidFill>
                            <a:schemeClr val="tx1"/>
                          </a:solidFill>
                          <a:effectLst/>
                          <a:latin typeface="Calibri"/>
                        </a:rPr>
                        <a:t>?</a:t>
                      </a:r>
                      <a:endParaRPr lang="en-GB" dirty="0"/>
                    </a:p>
                    <a:p>
                      <a:pPr marL="342900" lvl="0" indent="-342900" algn="ctr">
                        <a:lnSpc>
                          <a:spcPct val="100000"/>
                        </a:lnSpc>
                        <a:spcBef>
                          <a:spcPts val="0"/>
                        </a:spcBef>
                        <a:spcAft>
                          <a:spcPts val="0"/>
                        </a:spcAft>
                        <a:buAutoNum type="arabicPeriod"/>
                      </a:pPr>
                      <a:r>
                        <a:rPr lang="en-GB" sz="1600" b="0" i="0" u="none" strike="noStrike" noProof="0" dirty="0">
                          <a:solidFill>
                            <a:schemeClr val="tx1"/>
                          </a:solidFill>
                          <a:effectLst/>
                          <a:latin typeface="Calibri"/>
                        </a:rPr>
                        <a:t>How many lines does a </a:t>
                      </a:r>
                      <a:r>
                        <a:rPr lang="en-GB" sz="1600" b="1" i="1" u="none" strike="noStrike" noProof="0" dirty="0">
                          <a:solidFill>
                            <a:schemeClr val="tx1"/>
                          </a:solidFill>
                          <a:effectLst/>
                          <a:latin typeface="Calibri"/>
                        </a:rPr>
                        <a:t>stave</a:t>
                      </a:r>
                      <a:r>
                        <a:rPr lang="en-GB" sz="1600" b="0" i="0" u="none" strike="noStrike" noProof="0" dirty="0">
                          <a:solidFill>
                            <a:schemeClr val="tx1"/>
                          </a:solidFill>
                          <a:effectLst/>
                          <a:latin typeface="Calibri"/>
                        </a:rPr>
                        <a:t> usually have?</a:t>
                      </a:r>
                      <a:endParaRPr lang="en-GB" dirty="0"/>
                    </a:p>
                    <a:p>
                      <a:pPr marL="342900" lvl="0" indent="-342900" algn="ctr">
                        <a:lnSpc>
                          <a:spcPct val="100000"/>
                        </a:lnSpc>
                        <a:spcBef>
                          <a:spcPts val="0"/>
                        </a:spcBef>
                        <a:spcAft>
                          <a:spcPts val="0"/>
                        </a:spcAft>
                        <a:buAutoNum type="arabicPeriod"/>
                      </a:pPr>
                      <a:r>
                        <a:rPr lang="en-GB" sz="1600" b="0" i="0" u="none" strike="noStrike" noProof="0" dirty="0">
                          <a:solidFill>
                            <a:schemeClr val="tx1"/>
                          </a:solidFill>
                          <a:effectLst/>
                          <a:latin typeface="Calibri"/>
                        </a:rPr>
                        <a:t>What are </a:t>
                      </a:r>
                      <a:r>
                        <a:rPr lang="en-GB" sz="1600" b="1" i="1" u="none" strike="noStrike" noProof="0" dirty="0">
                          <a:solidFill>
                            <a:schemeClr val="tx1"/>
                          </a:solidFill>
                          <a:effectLst/>
                          <a:latin typeface="Calibri"/>
                        </a:rPr>
                        <a:t>bars</a:t>
                      </a:r>
                      <a:r>
                        <a:rPr lang="en-GB" sz="1600" b="0" i="0" u="none" strike="noStrike" noProof="0" dirty="0">
                          <a:solidFill>
                            <a:schemeClr val="tx1"/>
                          </a:solidFill>
                          <a:effectLst/>
                          <a:latin typeface="Calibri"/>
                        </a:rPr>
                        <a:t> and </a:t>
                      </a:r>
                      <a:r>
                        <a:rPr lang="en-GB" sz="1600" b="1" i="1" u="none" strike="noStrike" noProof="0" dirty="0">
                          <a:solidFill>
                            <a:schemeClr val="tx1"/>
                          </a:solidFill>
                          <a:effectLst/>
                          <a:latin typeface="Calibri"/>
                        </a:rPr>
                        <a:t>bar lines</a:t>
                      </a:r>
                      <a:r>
                        <a:rPr lang="en-GB" sz="1600" b="0" i="0" u="none" strike="noStrike" noProof="0" dirty="0">
                          <a:solidFill>
                            <a:schemeClr val="tx1"/>
                          </a:solidFill>
                          <a:effectLst/>
                          <a:latin typeface="Calibri"/>
                        </a:rPr>
                        <a:t>?</a:t>
                      </a:r>
                      <a:endParaRPr lang="en-GB"/>
                    </a:p>
                  </a:txBody>
                  <a:tcPr anchor="ct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1290280798"/>
                  </a:ext>
                </a:extLst>
              </a:tr>
            </a:tbl>
          </a:graphicData>
        </a:graphic>
      </p:graphicFrame>
    </p:spTree>
    <p:extLst>
      <p:ext uri="{BB962C8B-B14F-4D97-AF65-F5344CB8AC3E}">
        <p14:creationId xmlns:p14="http://schemas.microsoft.com/office/powerpoint/2010/main" val="332639794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F2B6F1A-7C32-762F-33A6-4B5A607127EF}"/>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dirty="0">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dirty="0">
                <a:solidFill>
                  <a:srgbClr val="000000"/>
                </a:solidFill>
                <a:effectLst/>
                <a:latin typeface="Calibri" panose="020F0502020204030204" pitchFamily="34" charset="0"/>
              </a:rPr>
              <a:t> </a:t>
            </a:r>
            <a:endParaRPr lang="en-US" sz="1000" b="0" i="0" dirty="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BD480356-9E56-7BFF-774D-844C3BE3E6C0}"/>
              </a:ext>
            </a:extLst>
          </p:cNvPr>
          <p:cNvGrpSpPr/>
          <p:nvPr/>
        </p:nvGrpSpPr>
        <p:grpSpPr>
          <a:xfrm>
            <a:off x="143291" y="76435"/>
            <a:ext cx="6707593" cy="8951233"/>
            <a:chOff x="3809029" y="0"/>
            <a:chExt cx="6731264" cy="9440716"/>
          </a:xfrm>
        </p:grpSpPr>
        <p:pic>
          <p:nvPicPr>
            <p:cNvPr id="5" name="Picture 4">
              <a:extLst>
                <a:ext uri="{FF2B5EF4-FFF2-40B4-BE49-F238E27FC236}">
                  <a16:creationId xmlns:a16="http://schemas.microsoft.com/office/drawing/2014/main" id="{F51DB984-3324-4F4D-946A-67866B5CD93D}"/>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1500"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F6AA9279-B302-B662-1C3E-A74BDB506932}"/>
                </a:ext>
              </a:extLst>
            </p:cNvPr>
            <p:cNvSpPr/>
            <p:nvPr/>
          </p:nvSpPr>
          <p:spPr>
            <a:xfrm>
              <a:off x="3818217"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dirty="0">
                  <a:ea typeface="+mn-lt"/>
                  <a:cs typeface="+mn-lt"/>
                </a:rPr>
                <a:t>Year 7 RE Homework – Half Term 4, Week 4</a:t>
              </a:r>
              <a:endParaRPr lang="en-GB" sz="2400">
                <a:ea typeface="+mn-lt"/>
                <a:cs typeface="+mn-lt"/>
              </a:endParaRPr>
            </a:p>
          </p:txBody>
        </p:sp>
        <p:sp>
          <p:nvSpPr>
            <p:cNvPr id="7" name="Rectangle 6">
              <a:extLst>
                <a:ext uri="{FF2B5EF4-FFF2-40B4-BE49-F238E27FC236}">
                  <a16:creationId xmlns:a16="http://schemas.microsoft.com/office/drawing/2014/main" id="{C932B28D-9741-188E-5503-842D65BD91B0}"/>
                </a:ext>
              </a:extLst>
            </p:cNvPr>
            <p:cNvSpPr/>
            <p:nvPr/>
          </p:nvSpPr>
          <p:spPr>
            <a:xfrm>
              <a:off x="3811590" y="2531500"/>
              <a:ext cx="6577161" cy="4330126"/>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dirty="0">
                  <a:ea typeface="+mn-lt"/>
                  <a:cs typeface="+mn-lt"/>
                </a:rPr>
                <a:t>1. List some of the miracles Jesus performed.</a:t>
              </a:r>
            </a:p>
            <a:p>
              <a:endParaRPr lang="en-GB" dirty="0">
                <a:ea typeface="+mn-lt"/>
                <a:cs typeface="+mn-lt"/>
              </a:endParaRPr>
            </a:p>
            <a:p>
              <a:r>
                <a:rPr lang="en-GB" dirty="0">
                  <a:ea typeface="+mn-lt"/>
                  <a:cs typeface="+mn-lt"/>
                </a:rPr>
                <a:t>2. Write a newspaper article about one of Jesus' miracles. It should include what happened and include an eye-witness account and an image. You can use the Miracles Week 4 document to help you if you wish.</a:t>
              </a:r>
            </a:p>
            <a:p>
              <a:endParaRPr lang="en-GB" dirty="0">
                <a:ea typeface="+mn-lt"/>
                <a:cs typeface="+mn-lt"/>
              </a:endParaRPr>
            </a:p>
            <a:p>
              <a:r>
                <a:rPr lang="en-GB" dirty="0">
                  <a:ea typeface="+mn-lt"/>
                  <a:cs typeface="+mn-lt"/>
                </a:rPr>
                <a:t>Online document link - </a:t>
              </a:r>
              <a:r>
                <a:rPr lang="en-GB" dirty="0">
                  <a:ea typeface="+mn-lt"/>
                  <a:cs typeface="+mn-lt"/>
                  <a:hlinkClick r:id="rId3"/>
                </a:rPr>
                <a:t>Miracles Week 4.pdf</a:t>
              </a:r>
            </a:p>
            <a:p>
              <a:endParaRPr lang="en-GB" dirty="0">
                <a:ea typeface="+mn-lt"/>
                <a:cs typeface="+mn-lt"/>
              </a:endParaRPr>
            </a:p>
            <a:p>
              <a:endParaRPr lang="en-GB" dirty="0">
                <a:ea typeface="+mn-lt"/>
                <a:cs typeface="+mn-lt"/>
              </a:endParaRPr>
            </a:p>
            <a:p>
              <a:endParaRPr lang="en-GB" dirty="0">
                <a:ea typeface="+mn-lt"/>
                <a:cs typeface="+mn-lt"/>
              </a:endParaRPr>
            </a:p>
            <a:p>
              <a:endParaRPr lang="en-GB" dirty="0">
                <a:ea typeface="+mn-lt"/>
                <a:cs typeface="+mn-lt"/>
              </a:endParaRPr>
            </a:p>
            <a:p>
              <a:endParaRPr lang="en-GB" dirty="0">
                <a:ea typeface="+mn-lt"/>
                <a:cs typeface="+mn-lt"/>
              </a:endParaRPr>
            </a:p>
            <a:p>
              <a:endParaRPr lang="en-GB" dirty="0">
                <a:ea typeface="+mn-lt"/>
                <a:cs typeface="+mn-lt"/>
              </a:endParaRPr>
            </a:p>
          </p:txBody>
        </p:sp>
        <p:sp>
          <p:nvSpPr>
            <p:cNvPr id="8" name="Rectangle 7">
              <a:extLst>
                <a:ext uri="{FF2B5EF4-FFF2-40B4-BE49-F238E27FC236}">
                  <a16:creationId xmlns:a16="http://schemas.microsoft.com/office/drawing/2014/main" id="{612D3AF7-1AF0-F47B-DAC0-F1EECB0DEEF9}"/>
                </a:ext>
              </a:extLst>
            </p:cNvPr>
            <p:cNvSpPr/>
            <p:nvPr/>
          </p:nvSpPr>
          <p:spPr>
            <a:xfrm>
              <a:off x="3827313"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dirty="0"/>
                <a:t>What have been your strengths in RE this week?</a:t>
              </a:r>
              <a:endParaRPr lang="en-US" sz="1400">
                <a:cs typeface="Calibri"/>
              </a:endParaRPr>
            </a:p>
            <a:p>
              <a:pPr marL="236855" indent="-236855">
                <a:buFont typeface="+mj-lt"/>
                <a:buAutoNum type="arabicPeriod"/>
              </a:pPr>
              <a:r>
                <a:rPr lang="en-GB" sz="1400" dirty="0"/>
                <a:t>What have been the areas that have challenged you in Christianity this week?</a:t>
              </a:r>
              <a:endParaRPr lang="en-GB" sz="1400">
                <a:cs typeface="Calibri"/>
              </a:endParaRPr>
            </a:p>
            <a:p>
              <a:pPr marL="236855" indent="-236855">
                <a:buFont typeface="+mj-lt"/>
                <a:buAutoNum type="arabicPeriod"/>
              </a:pPr>
              <a:r>
                <a:rPr lang="en-GB" sz="1400" dirty="0"/>
                <a:t>How could you improve next week?</a:t>
              </a:r>
              <a:endParaRPr lang="en-GB" sz="1400">
                <a:cs typeface="Calibri" panose="020F0502020204030204"/>
              </a:endParaRPr>
            </a:p>
          </p:txBody>
        </p:sp>
        <p:sp>
          <p:nvSpPr>
            <p:cNvPr id="9" name="Rectangle 8">
              <a:extLst>
                <a:ext uri="{FF2B5EF4-FFF2-40B4-BE49-F238E27FC236}">
                  <a16:creationId xmlns:a16="http://schemas.microsoft.com/office/drawing/2014/main" id="{88B6DC66-56AD-A035-4136-F5E3EBD995FA}"/>
                </a:ext>
              </a:extLst>
            </p:cNvPr>
            <p:cNvSpPr/>
            <p:nvPr/>
          </p:nvSpPr>
          <p:spPr>
            <a:xfrm>
              <a:off x="3811590" y="7445480"/>
              <a:ext cx="6577161" cy="859036"/>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dirty="0">
                  <a:ea typeface="+mn-lt"/>
                  <a:cs typeface="+mn-lt"/>
                </a:rPr>
                <a:t>Extension Task – 'Jesus only performed miracles to help people' Do you think that is true? What might have been his other motives? Explain your arguments.</a:t>
              </a:r>
            </a:p>
          </p:txBody>
        </p:sp>
        <p:sp>
          <p:nvSpPr>
            <p:cNvPr id="10" name="Rectangle 9">
              <a:extLst>
                <a:ext uri="{FF2B5EF4-FFF2-40B4-BE49-F238E27FC236}">
                  <a16:creationId xmlns:a16="http://schemas.microsoft.com/office/drawing/2014/main" id="{89D63DBA-53BA-53D8-93E6-D7D7DD857812}"/>
                </a:ext>
              </a:extLst>
            </p:cNvPr>
            <p:cNvSpPr/>
            <p:nvPr/>
          </p:nvSpPr>
          <p:spPr>
            <a:xfrm>
              <a:off x="3809029" y="6893637"/>
              <a:ext cx="6575897" cy="465826"/>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dirty="0"/>
                <a:t>Key words – miracles, Gospels, compassion, parable</a:t>
              </a:r>
              <a:endParaRPr lang="en-GB">
                <a:cs typeface="Calibri"/>
              </a:endParaRPr>
            </a:p>
          </p:txBody>
        </p:sp>
        <p:sp>
          <p:nvSpPr>
            <p:cNvPr id="11" name="Rectangle 10">
              <a:extLst>
                <a:ext uri="{FF2B5EF4-FFF2-40B4-BE49-F238E27FC236}">
                  <a16:creationId xmlns:a16="http://schemas.microsoft.com/office/drawing/2014/main" id="{A2503872-9C84-EC27-60C5-8A0A8D0FD5EF}"/>
                </a:ext>
              </a:extLst>
            </p:cNvPr>
            <p:cNvSpPr/>
            <p:nvPr/>
          </p:nvSpPr>
          <p:spPr>
            <a:xfrm>
              <a:off x="3812039" y="1261024"/>
              <a:ext cx="6575896" cy="1159571"/>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endParaRPr lang="en-GB" dirty="0">
                <a:ea typeface="+mn-lt"/>
                <a:cs typeface="+mn-lt"/>
              </a:endParaRPr>
            </a:p>
            <a:p>
              <a:pPr algn="ctr"/>
              <a:r>
                <a:rPr lang="en-GB" dirty="0">
                  <a:cs typeface="Calibri"/>
                </a:rPr>
                <a:t>Easter Quiz</a:t>
              </a:r>
            </a:p>
          </p:txBody>
        </p:sp>
      </p:grpSp>
      <p:pic>
        <p:nvPicPr>
          <p:cNvPr id="12" name="Picture 12" descr="Qr code&#10;&#10;Description automatically generated">
            <a:extLst>
              <a:ext uri="{FF2B5EF4-FFF2-40B4-BE49-F238E27FC236}">
                <a16:creationId xmlns:a16="http://schemas.microsoft.com/office/drawing/2014/main" id="{D2630666-0948-349C-28D5-D6DD787276BC}"/>
              </a:ext>
            </a:extLst>
          </p:cNvPr>
          <p:cNvPicPr>
            <a:picLocks noChangeAspect="1"/>
          </p:cNvPicPr>
          <p:nvPr/>
        </p:nvPicPr>
        <p:blipFill>
          <a:blip r:embed="rId4"/>
          <a:stretch>
            <a:fillRect/>
          </a:stretch>
        </p:blipFill>
        <p:spPr>
          <a:xfrm>
            <a:off x="5246380" y="4638088"/>
            <a:ext cx="1398887" cy="1428991"/>
          </a:xfrm>
          <a:prstGeom prst="rect">
            <a:avLst/>
          </a:prstGeom>
        </p:spPr>
      </p:pic>
      <p:pic>
        <p:nvPicPr>
          <p:cNvPr id="2" name="Picture 1" descr="A qr code with black squares&#10;&#10;Description automatically generated">
            <a:extLst>
              <a:ext uri="{FF2B5EF4-FFF2-40B4-BE49-F238E27FC236}">
                <a16:creationId xmlns:a16="http://schemas.microsoft.com/office/drawing/2014/main" id="{8DC89D17-8673-C917-6946-A43162B1E2BE}"/>
              </a:ext>
            </a:extLst>
          </p:cNvPr>
          <p:cNvPicPr>
            <a:picLocks noChangeAspect="1"/>
          </p:cNvPicPr>
          <p:nvPr/>
        </p:nvPicPr>
        <p:blipFill>
          <a:blip r:embed="rId5"/>
          <a:stretch>
            <a:fillRect/>
          </a:stretch>
        </p:blipFill>
        <p:spPr>
          <a:xfrm flipV="1">
            <a:off x="5114684" y="1312457"/>
            <a:ext cx="984148" cy="945854"/>
          </a:xfrm>
          <a:prstGeom prst="rect">
            <a:avLst/>
          </a:prstGeom>
        </p:spPr>
      </p:pic>
      <p:pic>
        <p:nvPicPr>
          <p:cNvPr id="13" name="Picture 12" descr="Image result for jesus miracle">
            <a:extLst>
              <a:ext uri="{FF2B5EF4-FFF2-40B4-BE49-F238E27FC236}">
                <a16:creationId xmlns:a16="http://schemas.microsoft.com/office/drawing/2014/main" id="{CAA129AD-2A91-EFEF-E058-AABA2E5F27FB}"/>
              </a:ext>
            </a:extLst>
          </p:cNvPr>
          <p:cNvPicPr>
            <a:picLocks noChangeAspect="1"/>
          </p:cNvPicPr>
          <p:nvPr/>
        </p:nvPicPr>
        <p:blipFill>
          <a:blip r:embed="rId6"/>
          <a:stretch>
            <a:fillRect/>
          </a:stretch>
        </p:blipFill>
        <p:spPr>
          <a:xfrm>
            <a:off x="1770911" y="4817988"/>
            <a:ext cx="2538169" cy="1695451"/>
          </a:xfrm>
          <a:prstGeom prst="rect">
            <a:avLst/>
          </a:prstGeom>
        </p:spPr>
      </p:pic>
    </p:spTree>
    <p:extLst>
      <p:ext uri="{BB962C8B-B14F-4D97-AF65-F5344CB8AC3E}">
        <p14:creationId xmlns:p14="http://schemas.microsoft.com/office/powerpoint/2010/main" val="279267447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9746" y="0"/>
            <a:ext cx="6728254" cy="9440716"/>
            <a:chOff x="129746" y="0"/>
            <a:chExt cx="6728254"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7 Science Homework – Half Term 4, Week 4</a:t>
              </a:r>
              <a:endParaRPr lang="en-GB" sz="2400" dirty="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29746" y="2967262"/>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ea typeface="+mn-lt"/>
                  <a:cs typeface="+mn-lt"/>
                </a:rPr>
                <a:t>Main Task (12</a:t>
              </a:r>
              <a:r>
                <a:rPr lang="en-GB" baseline="30000" dirty="0">
                  <a:ea typeface="+mn-lt"/>
                  <a:cs typeface="+mn-lt"/>
                </a:rPr>
                <a:t>th</a:t>
              </a:r>
              <a:r>
                <a:rPr lang="en-GB" dirty="0">
                  <a:ea typeface="+mn-lt"/>
                  <a:cs typeface="+mn-lt"/>
                </a:rPr>
                <a:t> March 2024):</a:t>
              </a:r>
            </a:p>
            <a:p>
              <a:pPr algn="ctr"/>
              <a:r>
                <a:rPr lang="en-GB" b="1" u="sng" dirty="0">
                  <a:ea typeface="+mn-lt"/>
                  <a:cs typeface="+mn-lt"/>
                </a:rPr>
                <a:t>Due: 19</a:t>
              </a:r>
              <a:r>
                <a:rPr lang="en-GB" b="1" u="sng" baseline="30000" dirty="0">
                  <a:ea typeface="+mn-lt"/>
                  <a:cs typeface="+mn-lt"/>
                </a:rPr>
                <a:t>th</a:t>
              </a:r>
              <a:r>
                <a:rPr lang="en-GB" b="1" u="sng" dirty="0">
                  <a:ea typeface="+mn-lt"/>
                  <a:cs typeface="+mn-lt"/>
                </a:rPr>
                <a:t> March 2024</a:t>
              </a:r>
            </a:p>
            <a:p>
              <a:endParaRPr lang="en-GB" dirty="0">
                <a:ea typeface="+mn-lt"/>
                <a:cs typeface="+mn-lt"/>
              </a:endParaRPr>
            </a:p>
            <a:p>
              <a:r>
                <a:rPr lang="en-GB" b="1" u="sng" dirty="0">
                  <a:ea typeface="+mn-lt"/>
                  <a:cs typeface="+mn-lt"/>
                </a:rPr>
                <a:t>Recap on Energy </a:t>
              </a:r>
            </a:p>
            <a:p>
              <a:endParaRPr lang="en-GB" b="1" u="sng" dirty="0">
                <a:ea typeface="+mn-lt"/>
                <a:cs typeface="+mn-lt"/>
              </a:endParaRPr>
            </a:p>
            <a:p>
              <a:r>
                <a:rPr lang="en-GB" dirty="0">
                  <a:ea typeface="+mn-lt"/>
                  <a:cs typeface="+mn-lt"/>
                </a:rPr>
                <a:t>3.1.13 to 3.1.16 – Calories to Fuel Bills</a:t>
              </a:r>
            </a:p>
            <a:p>
              <a:endParaRPr lang="en-GB" dirty="0">
                <a:ea typeface="+mn-lt"/>
                <a:cs typeface="+mn-lt"/>
              </a:endParaRPr>
            </a:p>
            <a:p>
              <a:r>
                <a:rPr lang="en-GB" b="1" u="sng" dirty="0">
                  <a:ea typeface="+mn-lt"/>
                  <a:cs typeface="+mn-lt"/>
                </a:rPr>
                <a:t>Recap on Light and Space</a:t>
              </a:r>
            </a:p>
            <a:p>
              <a:endParaRPr lang="en-GB" b="1" u="sng" dirty="0">
                <a:ea typeface="+mn-lt"/>
                <a:cs typeface="+mn-lt"/>
              </a:endParaRPr>
            </a:p>
            <a:p>
              <a:r>
                <a:rPr lang="en-GB" dirty="0">
                  <a:ea typeface="+mn-lt"/>
                  <a:cs typeface="+mn-lt"/>
                </a:rPr>
                <a:t>3.3.14 to 3.1.17 Light Waves to Reflection</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ea typeface="+mn-lt"/>
                  <a:cs typeface="+mn-lt"/>
                </a:rPr>
                <a:t>Extension Task – Complete Crosswords / Exam Style Questions inside Chemistry or Biology Extension Booklets, Mark Date Completed.  </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dirty="0"/>
                <a:t>Key words – Calories, Food Labels, Nutritional Labels, Energy in the Home, Fuels, Renewable, Non-Renewable, Light, Wave, Reflection, Drawing Reflections, Refraction</a:t>
              </a: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164550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normAutofit/>
            </a:bodyPr>
            <a:lstStyle/>
            <a:p>
              <a:pPr algn="ctr"/>
              <a:r>
                <a:rPr lang="en-GB" sz="1700" dirty="0">
                  <a:cs typeface="Calibri"/>
                </a:rPr>
                <a:t>Recap: </a:t>
              </a:r>
            </a:p>
            <a:p>
              <a:pPr algn="ctr"/>
              <a:endParaRPr lang="en-GB" sz="1700" dirty="0">
                <a:cs typeface="Calibri"/>
              </a:endParaRPr>
            </a:p>
            <a:p>
              <a:pPr algn="ctr"/>
              <a:r>
                <a:rPr lang="en-GB" sz="1700" dirty="0">
                  <a:cs typeface="Calibri"/>
                </a:rPr>
                <a:t>See Below</a:t>
              </a:r>
            </a:p>
          </p:txBody>
        </p:sp>
      </p:grpSp>
      <p:pic>
        <p:nvPicPr>
          <p:cNvPr id="4098" name="Picture 2">
            <a:extLst>
              <a:ext uri="{FF2B5EF4-FFF2-40B4-BE49-F238E27FC236}">
                <a16:creationId xmlns:a16="http://schemas.microsoft.com/office/drawing/2014/main" id="{5228642D-8785-AD8A-E6DC-C0456E3B5F9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21255" y="4294093"/>
            <a:ext cx="2287121" cy="22871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499490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9746" y="0"/>
            <a:ext cx="6728254" cy="9900984"/>
            <a:chOff x="129746" y="0"/>
            <a:chExt cx="6728254"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7 Young Enterprise, Homework – </a:t>
              </a:r>
              <a:r>
                <a:rPr lang="en-GB" sz="2400" b="1">
                  <a:ea typeface="+mn-lt"/>
                  <a:cs typeface="+mn-lt"/>
                </a:rPr>
                <a:t>Half Term 4, Week 4</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3036052"/>
              <a:ext cx="6561438" cy="322443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0" i="0" u="sng" strike="noStrike" dirty="0">
                  <a:solidFill>
                    <a:srgbClr val="000000"/>
                  </a:solidFill>
                  <a:effectLst/>
                  <a:latin typeface="Calibri"/>
                  <a:cs typeface="Calibri"/>
                </a:rPr>
                <a:t>Main </a:t>
              </a:r>
              <a:r>
                <a:rPr lang="en-GB" sz="2400" u="sng" dirty="0">
                  <a:solidFill>
                    <a:srgbClr val="000000"/>
                  </a:solidFill>
                  <a:latin typeface="Calibri"/>
                  <a:cs typeface="Calibri"/>
                </a:rPr>
                <a:t>Task</a:t>
              </a:r>
            </a:p>
            <a:p>
              <a:pPr algn="ctr"/>
              <a:endParaRPr lang="en-GB" sz="2400">
                <a:solidFill>
                  <a:srgbClr val="000000"/>
                </a:solidFill>
                <a:latin typeface="Calibri"/>
                <a:cs typeface="Calibri"/>
              </a:endParaRPr>
            </a:p>
            <a:p>
              <a:r>
                <a:rPr lang="en-US" sz="2000" dirty="0">
                  <a:ea typeface="+mn-lt"/>
                  <a:cs typeface="+mn-lt"/>
                </a:rPr>
                <a:t>OH DEAR! The business idea you came up with in Week 2 is having financial problems. You are losing money and will soon not have enough to pay your bills.</a:t>
              </a:r>
              <a:endParaRPr lang="en-US" sz="2000" dirty="0">
                <a:ea typeface="Calibri"/>
                <a:cs typeface="Calibri"/>
              </a:endParaRPr>
            </a:p>
            <a:p>
              <a:endParaRPr lang="en-US" sz="2000" dirty="0">
                <a:ea typeface="+mn-lt"/>
                <a:cs typeface="+mn-lt"/>
              </a:endParaRPr>
            </a:p>
            <a:p>
              <a:r>
                <a:rPr lang="en-US" sz="2000">
                  <a:ea typeface="+mn-lt"/>
                  <a:cs typeface="+mn-lt"/>
                </a:rPr>
                <a:t>Explain what you could do to keep the business alive. </a:t>
              </a:r>
              <a:endParaRPr lang="en-US" sz="2000">
                <a:ea typeface="Calibri"/>
                <a:cs typeface="Calibri"/>
              </a:endParaRPr>
            </a:p>
            <a:p>
              <a:r>
                <a:rPr lang="en-US" sz="2000" dirty="0">
                  <a:ea typeface="+mn-lt"/>
                  <a:cs typeface="+mn-lt"/>
                </a:rPr>
                <a:t>Explain sources of finance available (at least 3) and say why these options could help the business carry on. (10 Marks)</a:t>
              </a:r>
              <a:endParaRPr lang="en-US" sz="2000" dirty="0"/>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this week?</a:t>
              </a:r>
            </a:p>
            <a:p>
              <a:pPr marL="342900" indent="-342900">
                <a:buFont typeface="+mj-lt"/>
                <a:buAutoNum type="arabicPeriod"/>
              </a:pPr>
              <a:r>
                <a:rPr lang="en-GB"/>
                <a:t>What have been the areas that have challenged you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486672"/>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ea typeface="+mn-lt"/>
                  <a:cs typeface="+mn-lt"/>
                </a:rPr>
                <a:t>Ex</a:t>
              </a:r>
              <a:r>
                <a:rPr lang="en-GB" sz="1600" dirty="0">
                  <a:ea typeface="+mn-lt"/>
                  <a:cs typeface="+mn-lt"/>
                </a:rPr>
                <a:t>tension Task — If you could be a CFO or a CEO, which would you choose? Explain your response by giving clear reasons (at least 3). (6 marks)</a:t>
              </a:r>
              <a:endParaRPr lang="en-US" dirty="0"/>
            </a:p>
          </p:txBody>
        </p:sp>
        <p:sp>
          <p:nvSpPr>
            <p:cNvPr id="7" name="Rectangle 6">
              <a:extLst>
                <a:ext uri="{FF2B5EF4-FFF2-40B4-BE49-F238E27FC236}">
                  <a16:creationId xmlns:a16="http://schemas.microsoft.com/office/drawing/2014/main" id="{D3695D3E-C125-EF5F-32F6-B7E32E204520}"/>
                </a:ext>
              </a:extLst>
            </p:cNvPr>
            <p:cNvSpPr/>
            <p:nvPr/>
          </p:nvSpPr>
          <p:spPr>
            <a:xfrm>
              <a:off x="148281" y="660347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000" dirty="0">
                  <a:latin typeface="Calibri"/>
                  <a:cs typeface="Arial"/>
                </a:rPr>
                <a:t>Key words: Sources of Finance</a:t>
              </a:r>
              <a:endParaRPr lang="en-US" dirty="0">
                <a:latin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164550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dirty="0"/>
                <a:t>Recap:</a:t>
              </a:r>
            </a:p>
            <a:p>
              <a:pPr algn="ctr"/>
              <a:r>
                <a:rPr lang="en-US">
                  <a:ea typeface="+mn-lt"/>
                  <a:cs typeface="+mn-lt"/>
                </a:rPr>
                <a:t>Define:</a:t>
              </a:r>
              <a:endParaRPr lang="en-US"/>
            </a:p>
            <a:p>
              <a:pPr algn="ctr"/>
              <a:endParaRPr lang="en-US"/>
            </a:p>
            <a:p>
              <a:pPr algn="ctr"/>
              <a:r>
                <a:rPr lang="en-US">
                  <a:ea typeface="+mn-lt"/>
                  <a:cs typeface="+mn-lt"/>
                </a:rPr>
                <a:t>CEO    CFO    </a:t>
              </a:r>
              <a:endParaRPr lang="en-US"/>
            </a:p>
            <a:p>
              <a:pPr algn="ctr"/>
              <a:endParaRPr lang="en-US" dirty="0">
                <a:ea typeface="Calibri"/>
                <a:cs typeface="Calibri"/>
              </a:endParaRPr>
            </a:p>
          </p:txBody>
        </p:sp>
      </p:grpSp>
    </p:spTree>
    <p:extLst>
      <p:ext uri="{BB962C8B-B14F-4D97-AF65-F5344CB8AC3E}">
        <p14:creationId xmlns:p14="http://schemas.microsoft.com/office/powerpoint/2010/main" val="413894405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D04B129-F6FF-BC39-152F-B9FE6D710311}"/>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a:stretch>
            <a:fillRect/>
          </a:stretch>
        </p:blipFill>
        <p:spPr bwMode="auto">
          <a:xfrm>
            <a:off x="877449" y="396580"/>
            <a:ext cx="5103099" cy="476888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A8E3E77D-B077-A654-F534-EF5EBAEBDFC0}"/>
              </a:ext>
            </a:extLst>
          </p:cNvPr>
          <p:cNvSpPr/>
          <p:nvPr/>
        </p:nvSpPr>
        <p:spPr>
          <a:xfrm>
            <a:off x="161340" y="5631382"/>
            <a:ext cx="6535321" cy="3878039"/>
          </a:xfrm>
          <a:prstGeom prst="rect">
            <a:avLst/>
          </a:prstGeom>
        </p:spPr>
        <p:style>
          <a:lnRef idx="2">
            <a:schemeClr val="dk1"/>
          </a:lnRef>
          <a:fillRef idx="1">
            <a:schemeClr val="lt1"/>
          </a:fillRef>
          <a:effectRef idx="0">
            <a:schemeClr val="dk1"/>
          </a:effectRef>
          <a:fontRef idx="minor">
            <a:schemeClr val="dk1"/>
          </a:fontRef>
        </p:style>
        <p:txBody>
          <a:bodyPr lIns="91441" tIns="45720" rIns="91441" bIns="45720" rtlCol="0" anchor="ctr"/>
          <a:lstStyle/>
          <a:p>
            <a:pPr algn="ctr"/>
            <a:r>
              <a:rPr lang="en-GB" sz="8800" b="1">
                <a:cs typeface="Calibri"/>
              </a:rPr>
              <a:t>Week 5  Homework</a:t>
            </a:r>
          </a:p>
        </p:txBody>
      </p:sp>
    </p:spTree>
    <p:extLst>
      <p:ext uri="{BB962C8B-B14F-4D97-AF65-F5344CB8AC3E}">
        <p14:creationId xmlns:p14="http://schemas.microsoft.com/office/powerpoint/2010/main" val="384950475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Week 5 Homework Due Dates</a:t>
            </a:r>
            <a:endParaRPr lang="en-GB" sz="2750" b="1"/>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3" name="Table 2">
            <a:extLst>
              <a:ext uri="{FF2B5EF4-FFF2-40B4-BE49-F238E27FC236}">
                <a16:creationId xmlns:a16="http://schemas.microsoft.com/office/drawing/2014/main" id="{C32164EC-FDA2-1F95-455D-799E0399AAC2}"/>
              </a:ext>
            </a:extLst>
          </p:cNvPr>
          <p:cNvGraphicFramePr>
            <a:graphicFrameLocks noGrp="1"/>
          </p:cNvGraphicFramePr>
          <p:nvPr/>
        </p:nvGraphicFramePr>
        <p:xfrm>
          <a:off x="145019" y="1391478"/>
          <a:ext cx="6561438" cy="7792284"/>
        </p:xfrm>
        <a:graphic>
          <a:graphicData uri="http://schemas.openxmlformats.org/drawingml/2006/table">
            <a:tbl>
              <a:tblPr firstRow="1" bandRow="1">
                <a:tableStyleId>{5940675A-B579-460E-94D1-54222C63F5DA}</a:tableStyleId>
              </a:tblPr>
              <a:tblGrid>
                <a:gridCol w="2187146">
                  <a:extLst>
                    <a:ext uri="{9D8B030D-6E8A-4147-A177-3AD203B41FA5}">
                      <a16:colId xmlns:a16="http://schemas.microsoft.com/office/drawing/2014/main" val="3977397868"/>
                    </a:ext>
                  </a:extLst>
                </a:gridCol>
                <a:gridCol w="2187146">
                  <a:extLst>
                    <a:ext uri="{9D8B030D-6E8A-4147-A177-3AD203B41FA5}">
                      <a16:colId xmlns:a16="http://schemas.microsoft.com/office/drawing/2014/main" val="4218396319"/>
                    </a:ext>
                  </a:extLst>
                </a:gridCol>
                <a:gridCol w="2187146">
                  <a:extLst>
                    <a:ext uri="{9D8B030D-6E8A-4147-A177-3AD203B41FA5}">
                      <a16:colId xmlns:a16="http://schemas.microsoft.com/office/drawing/2014/main" val="2771430138"/>
                    </a:ext>
                  </a:extLst>
                </a:gridCol>
              </a:tblGrid>
              <a:tr h="649357">
                <a:tc>
                  <a:txBody>
                    <a:bodyPr/>
                    <a:lstStyle/>
                    <a:p>
                      <a:pPr algn="l"/>
                      <a:r>
                        <a:rPr lang="en-GB" sz="1800" b="1"/>
                        <a:t>Subject</a:t>
                      </a:r>
                    </a:p>
                  </a:txBody>
                  <a:tcPr anchor="ctr"/>
                </a:tc>
                <a:tc>
                  <a:txBody>
                    <a:bodyPr/>
                    <a:lstStyle/>
                    <a:p>
                      <a:pPr algn="l"/>
                      <a:r>
                        <a:rPr lang="en-GB" sz="1800" b="1"/>
                        <a:t>Day Due</a:t>
                      </a:r>
                    </a:p>
                  </a:txBody>
                  <a:tcPr anchor="ctr"/>
                </a:tc>
                <a:tc>
                  <a:txBody>
                    <a:bodyPr/>
                    <a:lstStyle/>
                    <a:p>
                      <a:pPr algn="l"/>
                      <a:r>
                        <a:rPr lang="en-GB" sz="1800" b="1"/>
                        <a:t>Date Due</a:t>
                      </a:r>
                    </a:p>
                  </a:txBody>
                  <a:tcPr anchor="ctr"/>
                </a:tc>
                <a:extLst>
                  <a:ext uri="{0D108BD9-81ED-4DB2-BD59-A6C34878D82A}">
                    <a16:rowId xmlns:a16="http://schemas.microsoft.com/office/drawing/2014/main" val="2946869335"/>
                  </a:ext>
                </a:extLst>
              </a:tr>
              <a:tr h="649357">
                <a:tc>
                  <a:txBody>
                    <a:bodyPr/>
                    <a:lstStyle/>
                    <a:p>
                      <a:pPr algn="l"/>
                      <a:r>
                        <a:rPr lang="en-GB" sz="1800" b="1"/>
                        <a:t>Academic PE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36108134"/>
                  </a:ext>
                </a:extLst>
              </a:tr>
              <a:tr h="649357">
                <a:tc>
                  <a:txBody>
                    <a:bodyPr/>
                    <a:lstStyle/>
                    <a:p>
                      <a:pPr algn="l"/>
                      <a:r>
                        <a:rPr lang="en-GB" sz="1800" b="1"/>
                        <a:t>Art</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998682790"/>
                  </a:ext>
                </a:extLst>
              </a:tr>
              <a:tr h="649357">
                <a:tc>
                  <a:txBody>
                    <a:bodyPr/>
                    <a:lstStyle/>
                    <a:p>
                      <a:pPr algn="l"/>
                      <a:r>
                        <a:rPr lang="en-GB" sz="1800" b="1"/>
                        <a:t>English</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950583760"/>
                  </a:ext>
                </a:extLst>
              </a:tr>
              <a:tr h="649357">
                <a:tc>
                  <a:txBody>
                    <a:bodyPr/>
                    <a:lstStyle/>
                    <a:p>
                      <a:pPr algn="l"/>
                      <a:r>
                        <a:rPr lang="en-GB" sz="1800" b="1"/>
                        <a:t>Geography</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444706168"/>
                  </a:ext>
                </a:extLst>
              </a:tr>
              <a:tr h="649357">
                <a:tc>
                  <a:txBody>
                    <a:bodyPr/>
                    <a:lstStyle/>
                    <a:p>
                      <a:pPr algn="l"/>
                      <a:r>
                        <a:rPr lang="en-GB" sz="1800" b="1"/>
                        <a:t>History</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305587259"/>
                  </a:ext>
                </a:extLst>
              </a:tr>
              <a:tr h="649357">
                <a:tc>
                  <a:txBody>
                    <a:bodyPr/>
                    <a:lstStyle/>
                    <a:p>
                      <a:pPr algn="l"/>
                      <a:r>
                        <a:rPr lang="en-GB" sz="1800" b="1"/>
                        <a:t>Languages</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05987368"/>
                  </a:ext>
                </a:extLst>
              </a:tr>
              <a:tr h="649357">
                <a:tc>
                  <a:txBody>
                    <a:bodyPr/>
                    <a:lstStyle/>
                    <a:p>
                      <a:pPr algn="l"/>
                      <a:r>
                        <a:rPr lang="en-GB" sz="1800" b="1"/>
                        <a:t>Maths</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591606519"/>
                  </a:ext>
                </a:extLst>
              </a:tr>
              <a:tr h="649357">
                <a:tc>
                  <a:txBody>
                    <a:bodyPr/>
                    <a:lstStyle/>
                    <a:p>
                      <a:pPr algn="l"/>
                      <a:r>
                        <a:rPr lang="en-GB" sz="1800" b="1"/>
                        <a:t>Music</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373970974"/>
                  </a:ext>
                </a:extLst>
              </a:tr>
              <a:tr h="649357">
                <a:tc>
                  <a:txBody>
                    <a:bodyPr/>
                    <a:lstStyle/>
                    <a:p>
                      <a:pPr algn="l"/>
                      <a:r>
                        <a:rPr lang="en-GB" sz="1800" b="1"/>
                        <a:t>RE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868347252"/>
                  </a:ext>
                </a:extLst>
              </a:tr>
              <a:tr h="649357">
                <a:tc>
                  <a:txBody>
                    <a:bodyPr/>
                    <a:lstStyle/>
                    <a:p>
                      <a:pPr algn="l"/>
                      <a:r>
                        <a:rPr lang="en-GB" sz="1800" b="1"/>
                        <a:t>Science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4066290185"/>
                  </a:ext>
                </a:extLst>
              </a:tr>
              <a:tr h="649357">
                <a:tc>
                  <a:txBody>
                    <a:bodyPr/>
                    <a:lstStyle/>
                    <a:p>
                      <a:pPr algn="l"/>
                      <a:r>
                        <a:rPr lang="en-GB" sz="1800" b="1"/>
                        <a:t>Young Enterprise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867700993"/>
                  </a:ext>
                </a:extLst>
              </a:tr>
            </a:tbl>
          </a:graphicData>
        </a:graphic>
      </p:graphicFrame>
    </p:spTree>
    <p:extLst>
      <p:ext uri="{BB962C8B-B14F-4D97-AF65-F5344CB8AC3E}">
        <p14:creationId xmlns:p14="http://schemas.microsoft.com/office/powerpoint/2010/main" val="212097215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40743" y="66048"/>
            <a:ext cx="6640191" cy="9396555"/>
            <a:chOff x="217809" y="0"/>
            <a:chExt cx="6640191" cy="9396555"/>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DF0E3584-0027-D8A9-A77F-4EBF3FFCD676}"/>
                </a:ext>
              </a:extLst>
            </p:cNvPr>
            <p:cNvSpPr/>
            <p:nvPr/>
          </p:nvSpPr>
          <p:spPr>
            <a:xfrm>
              <a:off x="229946" y="8374803"/>
              <a:ext cx="6550898" cy="102175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400"/>
                <a:t>What have been your strengths in this week?</a:t>
              </a:r>
              <a:endParaRPr lang="en-GB" sz="1400">
                <a:cs typeface="Calibri"/>
              </a:endParaRPr>
            </a:p>
            <a:p>
              <a:pPr marL="342900" indent="-342900">
                <a:buFont typeface="+mj-lt"/>
                <a:buAutoNum type="arabicPeriod"/>
              </a:pPr>
              <a:r>
                <a:rPr lang="en-GB" sz="1400"/>
                <a:t>What have been the areas that have challenged you in Photography this week?</a:t>
              </a:r>
              <a:endParaRPr lang="en-GB" sz="1400">
                <a:cs typeface="Calibri"/>
              </a:endParaRPr>
            </a:p>
            <a:p>
              <a:pPr marL="342900" indent="-342900">
                <a:buFont typeface="+mj-lt"/>
                <a:buAutoNum type="arabicPeriod"/>
              </a:pPr>
              <a:r>
                <a:rPr lang="en-GB" sz="1400"/>
                <a:t>How could you improve next week?</a:t>
              </a:r>
              <a:endParaRPr lang="en-GB" sz="1400">
                <a:cs typeface="Calibri"/>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223006" y="6827491"/>
              <a:ext cx="6384793" cy="1300478"/>
            </a:xfrm>
            <a:prstGeom prst="rect">
              <a:avLst/>
            </a:prstGeom>
            <a:ln w="57150">
              <a:solidFill>
                <a:srgbClr val="00B050"/>
              </a:solidFill>
            </a:ln>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endParaRPr lang="en-GB">
                <a:ea typeface="+mn-lt"/>
                <a:cs typeface="+mn-lt"/>
              </a:endParaRPr>
            </a:p>
            <a:p>
              <a:pPr algn="ctr"/>
              <a:endParaRPr lang="en-GB" sz="1400">
                <a:ea typeface="+mn-lt"/>
                <a:cs typeface="+mn-lt"/>
              </a:endParaRPr>
            </a:p>
            <a:p>
              <a:pPr algn="ctr"/>
              <a:r>
                <a:rPr lang="en-GB" sz="1400">
                  <a:ea typeface="+mn-lt"/>
                  <a:cs typeface="+mn-lt"/>
                </a:rPr>
                <a:t>Extension Task – </a:t>
              </a:r>
              <a:endParaRPr lang="en-GB" sz="1400">
                <a:cs typeface="Calibri"/>
              </a:endParaRPr>
            </a:p>
            <a:p>
              <a:pPr algn="ctr"/>
              <a:r>
                <a:rPr lang="en-GB" sz="1400">
                  <a:ea typeface="+mn-lt"/>
                  <a:cs typeface="+mn-lt"/>
                </a:rPr>
                <a:t>Find a piece of artwork which your admire or like a bit and write a paragraph about it – Use the descriptive words on the last </a:t>
              </a:r>
              <a:r>
                <a:rPr lang="en-GB" sz="1400" err="1">
                  <a:ea typeface="+mn-lt"/>
                  <a:cs typeface="+mn-lt"/>
                </a:rPr>
                <a:t>lage</a:t>
              </a:r>
              <a:r>
                <a:rPr lang="en-GB" sz="1400">
                  <a:ea typeface="+mn-lt"/>
                  <a:cs typeface="+mn-lt"/>
                </a:rPr>
                <a:t> of Art to help you.</a:t>
              </a:r>
            </a:p>
            <a:p>
              <a:pPr algn="ctr"/>
              <a:endParaRPr lang="en-GB" sz="1400">
                <a:ea typeface="+mn-lt"/>
                <a:cs typeface="+mn-lt"/>
              </a:endParaRPr>
            </a:p>
            <a:p>
              <a:pPr algn="ctr"/>
              <a:endParaRPr lang="en-GB" sz="1400">
                <a:ea typeface="+mn-lt"/>
                <a:cs typeface="+mn-lt"/>
              </a:endParaRPr>
            </a:p>
            <a:p>
              <a:pPr algn="ctr"/>
              <a:endParaRPr lang="en-GB" sz="1400">
                <a:ea typeface="+mn-lt"/>
                <a:cs typeface="+mn-lt"/>
              </a:endParaRPr>
            </a:p>
            <a:p>
              <a:pPr algn="ctr"/>
              <a:endParaRPr lang="en-GB" sz="1400">
                <a:ea typeface="+mn-lt"/>
                <a:cs typeface="+mn-lt"/>
              </a:endParaRPr>
            </a:p>
          </p:txBody>
        </p:sp>
        <p:sp>
          <p:nvSpPr>
            <p:cNvPr id="7" name="Rectangle 6">
              <a:extLst>
                <a:ext uri="{FF2B5EF4-FFF2-40B4-BE49-F238E27FC236}">
                  <a16:creationId xmlns:a16="http://schemas.microsoft.com/office/drawing/2014/main" id="{D3695D3E-C125-EF5F-32F6-B7E32E204520}"/>
                </a:ext>
              </a:extLst>
            </p:cNvPr>
            <p:cNvSpPr/>
            <p:nvPr/>
          </p:nvSpPr>
          <p:spPr>
            <a:xfrm>
              <a:off x="219182" y="6297555"/>
              <a:ext cx="6468791" cy="38071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t>Key words – Primary, Secondary,, tonal, shading, value</a:t>
              </a:r>
              <a:endParaRPr lang="en-GB" sz="1400">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217809" y="1194976"/>
              <a:ext cx="6462366" cy="122808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cs typeface="Calibri"/>
                </a:rPr>
                <a:t>Recap task:</a:t>
              </a:r>
            </a:p>
            <a:p>
              <a:pPr algn="ctr"/>
              <a:endParaRPr lang="en-GB" sz="1400">
                <a:cs typeface="Calibri"/>
              </a:endParaRPr>
            </a:p>
            <a:p>
              <a:pPr algn="ctr"/>
              <a:r>
                <a:rPr lang="en-GB" sz="1400">
                  <a:ea typeface="Calibri"/>
                  <a:cs typeface="Calibri"/>
                </a:rPr>
                <a:t>Before each homework task practice your tones with your </a:t>
              </a:r>
            </a:p>
            <a:p>
              <a:pPr algn="ctr"/>
              <a:r>
                <a:rPr lang="en-GB" sz="1400">
                  <a:ea typeface="Calibri"/>
                  <a:cs typeface="Calibri"/>
                </a:rPr>
                <a:t>2b pencil or your coloured crayons.</a:t>
              </a:r>
            </a:p>
          </p:txBody>
        </p:sp>
      </p:grpSp>
      <p:sp>
        <p:nvSpPr>
          <p:cNvPr id="10" name="Rectangle 9">
            <a:extLst>
              <a:ext uri="{FF2B5EF4-FFF2-40B4-BE49-F238E27FC236}">
                <a16:creationId xmlns:a16="http://schemas.microsoft.com/office/drawing/2014/main" id="{A9443985-4FFD-B2F3-E4BB-66B772AABB10}"/>
              </a:ext>
            </a:extLst>
          </p:cNvPr>
          <p:cNvSpPr/>
          <p:nvPr/>
        </p:nvSpPr>
        <p:spPr>
          <a:xfrm>
            <a:off x="145202" y="65467"/>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7 Art Homework – Half Term 4, </a:t>
            </a:r>
            <a:r>
              <a:rPr lang="en-GB" sz="2400" b="1">
                <a:ea typeface="+mn-lt"/>
                <a:cs typeface="+mn-lt"/>
              </a:rPr>
              <a:t>Week 5</a:t>
            </a:r>
            <a:endParaRPr lang="en-GB" sz="2400">
              <a:ea typeface="+mn-lt"/>
              <a:cs typeface="+mn-lt"/>
            </a:endParaRPr>
          </a:p>
        </p:txBody>
      </p:sp>
      <p:pic>
        <p:nvPicPr>
          <p:cNvPr id="2" name="Picture 1" descr="This contains an image of: The Shoe, completed">
            <a:extLst>
              <a:ext uri="{FF2B5EF4-FFF2-40B4-BE49-F238E27FC236}">
                <a16:creationId xmlns:a16="http://schemas.microsoft.com/office/drawing/2014/main" id="{E3969AAE-AB64-2941-2E71-C33040A1E821}"/>
              </a:ext>
            </a:extLst>
          </p:cNvPr>
          <p:cNvPicPr>
            <a:picLocks noChangeAspect="1"/>
          </p:cNvPicPr>
          <p:nvPr/>
        </p:nvPicPr>
        <p:blipFill>
          <a:blip r:embed="rId3"/>
          <a:stretch>
            <a:fillRect/>
          </a:stretch>
        </p:blipFill>
        <p:spPr>
          <a:xfrm>
            <a:off x="2429741" y="3775265"/>
            <a:ext cx="4159827" cy="2583910"/>
          </a:xfrm>
          <a:prstGeom prst="rect">
            <a:avLst/>
          </a:prstGeom>
        </p:spPr>
      </p:pic>
      <p:sp>
        <p:nvSpPr>
          <p:cNvPr id="4" name="TextBox 3">
            <a:extLst>
              <a:ext uri="{FF2B5EF4-FFF2-40B4-BE49-F238E27FC236}">
                <a16:creationId xmlns:a16="http://schemas.microsoft.com/office/drawing/2014/main" id="{76208ABA-4056-F578-A45E-CB83EAAB1E05}"/>
              </a:ext>
            </a:extLst>
          </p:cNvPr>
          <p:cNvSpPr txBox="1"/>
          <p:nvPr/>
        </p:nvSpPr>
        <p:spPr>
          <a:xfrm>
            <a:off x="352314" y="2717859"/>
            <a:ext cx="458009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ea typeface="Calibri"/>
                <a:cs typeface="Calibri"/>
              </a:rPr>
              <a:t>Complete a drawing of a shoe</a:t>
            </a:r>
            <a:endParaRPr lang="en-US" dirty="0"/>
          </a:p>
        </p:txBody>
      </p:sp>
    </p:spTree>
    <p:extLst>
      <p:ext uri="{BB962C8B-B14F-4D97-AF65-F5344CB8AC3E}">
        <p14:creationId xmlns:p14="http://schemas.microsoft.com/office/powerpoint/2010/main" val="1997837400"/>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his contains an image of: The Shoe, completed">
            <a:extLst>
              <a:ext uri="{FF2B5EF4-FFF2-40B4-BE49-F238E27FC236}">
                <a16:creationId xmlns:a16="http://schemas.microsoft.com/office/drawing/2014/main" id="{847177EE-1C2B-63D6-C06F-7257F734411F}"/>
              </a:ext>
            </a:extLst>
          </p:cNvPr>
          <p:cNvPicPr>
            <a:picLocks noChangeAspect="1"/>
          </p:cNvPicPr>
          <p:nvPr/>
        </p:nvPicPr>
        <p:blipFill>
          <a:blip r:embed="rId2"/>
          <a:stretch>
            <a:fillRect/>
          </a:stretch>
        </p:blipFill>
        <p:spPr>
          <a:xfrm>
            <a:off x="206086" y="182522"/>
            <a:ext cx="6383481" cy="3954552"/>
          </a:xfrm>
          <a:prstGeom prst="rect">
            <a:avLst/>
          </a:prstGeom>
        </p:spPr>
      </p:pic>
    </p:spTree>
    <p:extLst>
      <p:ext uri="{BB962C8B-B14F-4D97-AF65-F5344CB8AC3E}">
        <p14:creationId xmlns:p14="http://schemas.microsoft.com/office/powerpoint/2010/main" val="682529111"/>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Map&#10;&#10;Description automatically generated">
            <a:extLst>
              <a:ext uri="{FF2B5EF4-FFF2-40B4-BE49-F238E27FC236}">
                <a16:creationId xmlns:a16="http://schemas.microsoft.com/office/drawing/2014/main" id="{14B773BA-B73A-6356-CFB8-F653DDFE2463}"/>
              </a:ext>
            </a:extLst>
          </p:cNvPr>
          <p:cNvPicPr>
            <a:picLocks noChangeAspect="1"/>
          </p:cNvPicPr>
          <p:nvPr/>
        </p:nvPicPr>
        <p:blipFill>
          <a:blip r:embed="rId2"/>
          <a:stretch>
            <a:fillRect/>
          </a:stretch>
        </p:blipFill>
        <p:spPr>
          <a:xfrm>
            <a:off x="111578" y="142232"/>
            <a:ext cx="6743700" cy="9240536"/>
          </a:xfrm>
          <a:prstGeom prst="rect">
            <a:avLst/>
          </a:prstGeom>
        </p:spPr>
      </p:pic>
      <p:sp>
        <p:nvSpPr>
          <p:cNvPr id="4" name="TextBox 3">
            <a:extLst>
              <a:ext uri="{FF2B5EF4-FFF2-40B4-BE49-F238E27FC236}">
                <a16:creationId xmlns:a16="http://schemas.microsoft.com/office/drawing/2014/main" id="{E38717D4-573A-F171-F887-B33C8FBC7E67}"/>
              </a:ext>
            </a:extLst>
          </p:cNvPr>
          <p:cNvSpPr txBox="1"/>
          <p:nvPr/>
        </p:nvSpPr>
        <p:spPr>
          <a:xfrm>
            <a:off x="2386693" y="9609363"/>
            <a:ext cx="4474028"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a:ea typeface="Calibri"/>
                <a:cs typeface="Calibri"/>
              </a:rPr>
              <a:t>For internal use in school only - Copyright for the keywords list to the Arty Teacher</a:t>
            </a:r>
            <a:endParaRPr lang="en-US" sz="1000"/>
          </a:p>
        </p:txBody>
      </p:sp>
    </p:spTree>
    <p:extLst>
      <p:ext uri="{BB962C8B-B14F-4D97-AF65-F5344CB8AC3E}">
        <p14:creationId xmlns:p14="http://schemas.microsoft.com/office/powerpoint/2010/main" val="3184264191"/>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9746" y="3836"/>
            <a:ext cx="6728254" cy="9440716"/>
            <a:chOff x="129746" y="0"/>
            <a:chExt cx="6728254"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29746"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7 English Homework</a:t>
              </a:r>
            </a:p>
            <a:p>
              <a:pPr algn="ctr"/>
              <a:r>
                <a:rPr lang="en-GB" sz="2400" b="1">
                  <a:ea typeface="+mn-lt"/>
                  <a:cs typeface="+mn-lt"/>
                </a:rPr>
                <a:t>Half Term 4, Week 5</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5617267"/>
              <a:ext cx="6561438" cy="132609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600">
                  <a:ea typeface="+mn-lt"/>
                  <a:cs typeface="+mn-lt"/>
                </a:rPr>
                <a:t>Read at least four times per week for at least twenty minutes each time. Use your planner to record what you have read and for how long you have read. Have a parent or guardian sign your planner to confirm that you have completed your reading.</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719930"/>
              <a:ext cx="6561438" cy="72078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sz="1400"/>
                <a:t>What have been your strengths in (insert subject) this week?</a:t>
              </a:r>
            </a:p>
            <a:p>
              <a:pPr marL="342900" indent="-342900">
                <a:buFont typeface="+mj-lt"/>
                <a:buAutoNum type="arabicPeriod"/>
              </a:pPr>
              <a:r>
                <a:rPr lang="en-GB" sz="1400"/>
                <a:t>What have been the areas that have challenged you in (insert topic) this week?</a:t>
              </a:r>
            </a:p>
            <a:p>
              <a:pPr marL="342900" indent="-342900">
                <a:buFont typeface="+mj-lt"/>
                <a:buAutoNum type="arabicPeriod"/>
              </a:pPr>
              <a:r>
                <a:rPr lang="en-GB" sz="1400"/>
                <a:t>How could you improve next week?</a:t>
              </a: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97843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ea typeface="+mn-lt"/>
                  <a:cs typeface="+mn-lt"/>
                </a:rPr>
                <a:t>Extension Task – Share ideas about what books to read with friends and family. Can you tell them why your book is effective? Can you ask them what’s effective about the book they recommend?  Step out of your comfort zone; find new authors and titles. Talk to friends, family and teachers about what they think is a good read. </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t>Key words – pleasure, effectiveness, success, comfort, relaxation, growth, vocabulary, understanding, enjoyment, interest, passion, </a:t>
              </a:r>
              <a:endParaRPr lang="en-GB" sz="1400">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29746" y="1405040"/>
              <a:ext cx="6561438" cy="396833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400"/>
                <a:t>This is taken from the following Department for Education report:</a:t>
              </a:r>
            </a:p>
            <a:p>
              <a:endParaRPr lang="en-GB" sz="1400"/>
            </a:p>
            <a:p>
              <a:r>
                <a:rPr lang="en-GB" sz="1400"/>
                <a:t>Research Evidence on Reading for Pleasure. Report conducted by the government's Education Standards research team. For the full report, please access </a:t>
              </a:r>
              <a:r>
                <a:rPr lang="en-GB" sz="900">
                  <a:hlinkClick r:id="rId3"/>
                </a:rPr>
                <a:t>https://assets.publishing.service.gov.uk/government/uploads/system/uploads/attachment_data/file/284286/reading_for_pleasure.pdf</a:t>
              </a:r>
              <a:r>
                <a:rPr lang="en-GB" sz="900"/>
                <a:t> </a:t>
              </a:r>
              <a:endParaRPr lang="en-GB" sz="2400"/>
            </a:p>
            <a:p>
              <a:endParaRPr lang="en-GB" sz="1400"/>
            </a:p>
            <a:p>
              <a:r>
                <a:rPr lang="en-GB" sz="1400"/>
                <a:t>‘The graph relates reading frequency and reading materials to PIRLS scores. The key finding is that frequent reading for pleasure is correlated to higher PIRLS literacy scores. However, reading for information is much less well correlated. The graph shows that: </a:t>
              </a:r>
            </a:p>
            <a:p>
              <a:r>
                <a:rPr lang="en-GB" sz="1400"/>
                <a:t>• Frequently reading novels and stories and reading for fun is strongly correlated to PIRLS literacy score. </a:t>
              </a:r>
            </a:p>
            <a:p>
              <a:r>
                <a:rPr lang="en-GB" sz="1400"/>
                <a:t>• However, reading for information (regardless of the source) is much less well correlated. Those who reported the most frequent reading of information texts.’</a:t>
              </a:r>
              <a:endParaRPr lang="en-GB" sz="1400">
                <a:cs typeface="Calibri"/>
              </a:endParaRPr>
            </a:p>
          </p:txBody>
        </p:sp>
      </p:grpSp>
    </p:spTree>
    <p:extLst>
      <p:ext uri="{BB962C8B-B14F-4D97-AF65-F5344CB8AC3E}">
        <p14:creationId xmlns:p14="http://schemas.microsoft.com/office/powerpoint/2010/main" val="862905651"/>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7">
            <a:extLst>
              <a:ext uri="{FF2B5EF4-FFF2-40B4-BE49-F238E27FC236}">
                <a16:creationId xmlns:a16="http://schemas.microsoft.com/office/drawing/2014/main" id="{B8505467-1726-53F4-19FF-55AF48DCA497}"/>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dirty="0">
                <a:solidFill>
                  <a:srgbClr val="000000"/>
                </a:solidFill>
              </a:rPr>
              <a:t>Building good people who take PRIDE in their time at school, RESPECT themselves and others, WORK TOGETHER as a community, showing RESILIENCE and EMPATHY for all.</a:t>
            </a:r>
            <a:r>
              <a:rPr lang="en-US" altLang="en-US" sz="1000" dirty="0">
                <a:solidFill>
                  <a:srgbClr val="000000"/>
                </a:solidFill>
              </a:rPr>
              <a:t> </a:t>
            </a:r>
            <a:endParaRPr lang="en-US" altLang="en-US" sz="1000" dirty="0">
              <a:solidFill>
                <a:srgbClr val="000000"/>
              </a:solidFill>
              <a:latin typeface="Segoe UI" panose="020B0502040204020203" pitchFamily="34" charset="0"/>
            </a:endParaRPr>
          </a:p>
        </p:txBody>
      </p:sp>
      <p:grpSp>
        <p:nvGrpSpPr>
          <p:cNvPr id="5" name="Group 4">
            <a:extLst>
              <a:ext uri="{FF2B5EF4-FFF2-40B4-BE49-F238E27FC236}">
                <a16:creationId xmlns:a16="http://schemas.microsoft.com/office/drawing/2014/main" id="{6B9636CD-AB75-2DCF-B6B4-48B0D1CBC727}"/>
              </a:ext>
            </a:extLst>
          </p:cNvPr>
          <p:cNvGrpSpPr/>
          <p:nvPr/>
        </p:nvGrpSpPr>
        <p:grpSpPr>
          <a:xfrm>
            <a:off x="145841" y="0"/>
            <a:ext cx="6548003" cy="8949291"/>
            <a:chOff x="3831642" y="0"/>
            <a:chExt cx="6708651" cy="9358752"/>
          </a:xfrm>
        </p:grpSpPr>
        <p:pic>
          <p:nvPicPr>
            <p:cNvPr id="6" name="Picture 5">
              <a:extLst>
                <a:ext uri="{FF2B5EF4-FFF2-40B4-BE49-F238E27FC236}">
                  <a16:creationId xmlns:a16="http://schemas.microsoft.com/office/drawing/2014/main" id="{8A8938F9-1684-9EE9-C127-914952A5D206}"/>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1500"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732A7EAE-667B-EB19-5355-1C0B30872D31}"/>
                </a:ext>
              </a:extLst>
            </p:cNvPr>
            <p:cNvSpPr/>
            <p:nvPr/>
          </p:nvSpPr>
          <p:spPr>
            <a:xfrm>
              <a:off x="3918592" y="111211"/>
              <a:ext cx="5213031" cy="1049938"/>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dirty="0">
                  <a:ea typeface="+mn-lt"/>
                  <a:cs typeface="+mn-lt"/>
                </a:rPr>
                <a:t>Year 7 Geography Homework – Half Term 4 Week 5</a:t>
              </a:r>
              <a:endParaRPr lang="en-GB" sz="2400">
                <a:ea typeface="+mn-lt"/>
                <a:cs typeface="+mn-lt"/>
              </a:endParaRPr>
            </a:p>
          </p:txBody>
        </p:sp>
        <p:sp>
          <p:nvSpPr>
            <p:cNvPr id="8" name="Rectangle 7">
              <a:extLst>
                <a:ext uri="{FF2B5EF4-FFF2-40B4-BE49-F238E27FC236}">
                  <a16:creationId xmlns:a16="http://schemas.microsoft.com/office/drawing/2014/main" id="{631F26E2-0C7B-A502-C88D-DDCB40852396}"/>
                </a:ext>
              </a:extLst>
            </p:cNvPr>
            <p:cNvSpPr/>
            <p:nvPr/>
          </p:nvSpPr>
          <p:spPr>
            <a:xfrm>
              <a:off x="3890211" y="2104744"/>
              <a:ext cx="6577161" cy="4099595"/>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nSpc>
                  <a:spcPct val="90000"/>
                </a:lnSpc>
                <a:spcBef>
                  <a:spcPts val="1000"/>
                </a:spcBef>
              </a:pPr>
              <a:r>
                <a:rPr lang="en-GB" dirty="0">
                  <a:latin typeface="Calibri"/>
                  <a:ea typeface="+mn-lt"/>
                  <a:cs typeface="Segoe UI"/>
                </a:rPr>
                <a:t>Design a campaign poster to stop people spending money on fast fashion.</a:t>
              </a:r>
              <a:endParaRPr lang="en-US" dirty="0">
                <a:latin typeface="Calibri"/>
                <a:ea typeface="+mn-lt"/>
                <a:cs typeface="Segoe UI"/>
              </a:endParaRPr>
            </a:p>
            <a:p>
              <a:pPr>
                <a:lnSpc>
                  <a:spcPct val="90000"/>
                </a:lnSpc>
                <a:spcBef>
                  <a:spcPts val="1000"/>
                </a:spcBef>
              </a:pPr>
              <a:r>
                <a:rPr lang="en-GB" dirty="0">
                  <a:latin typeface="Calibri"/>
                  <a:ea typeface="+mn-lt"/>
                  <a:cs typeface="Segoe UI"/>
                </a:rPr>
                <a:t>The poster should encourage people to re-use clothing, buy sustainably and consider second-hand shopping through charity shops or sites such as Vinted. </a:t>
              </a:r>
              <a:endParaRPr lang="en-US" dirty="0">
                <a:latin typeface="Calibri"/>
                <a:ea typeface="+mn-lt"/>
                <a:cs typeface="Segoe UI"/>
              </a:endParaRPr>
            </a:p>
            <a:p>
              <a:pPr>
                <a:lnSpc>
                  <a:spcPct val="90000"/>
                </a:lnSpc>
                <a:spcBef>
                  <a:spcPts val="1000"/>
                </a:spcBef>
              </a:pPr>
              <a:endParaRPr lang="en-GB" dirty="0">
                <a:latin typeface="Calibri"/>
                <a:ea typeface="+mn-lt"/>
                <a:cs typeface="Segoe UI"/>
              </a:endParaRPr>
            </a:p>
            <a:p>
              <a:pPr>
                <a:lnSpc>
                  <a:spcPct val="90000"/>
                </a:lnSpc>
                <a:spcBef>
                  <a:spcPts val="1000"/>
                </a:spcBef>
              </a:pPr>
              <a:r>
                <a:rPr lang="en-GB" dirty="0">
                  <a:latin typeface="Calibri"/>
                  <a:ea typeface="+mn-lt"/>
                  <a:cs typeface="Segoe UI"/>
                </a:rPr>
                <a:t>It should be both colourful and</a:t>
              </a:r>
              <a:endParaRPr lang="en-US" dirty="0">
                <a:latin typeface="Calibri"/>
                <a:ea typeface="+mn-lt"/>
                <a:cs typeface="Segoe UI"/>
              </a:endParaRPr>
            </a:p>
            <a:p>
              <a:pPr>
                <a:lnSpc>
                  <a:spcPct val="90000"/>
                </a:lnSpc>
                <a:spcBef>
                  <a:spcPts val="1000"/>
                </a:spcBef>
              </a:pPr>
              <a:r>
                <a:rPr lang="en-GB" dirty="0">
                  <a:latin typeface="Calibri"/>
                  <a:ea typeface="+mn-lt"/>
                  <a:cs typeface="Segoe UI"/>
                </a:rPr>
                <a:t> informative. </a:t>
              </a:r>
              <a:endParaRPr lang="en-US" dirty="0">
                <a:latin typeface="Calibri"/>
                <a:ea typeface="+mn-lt"/>
                <a:cs typeface="Segoe UI"/>
              </a:endParaRPr>
            </a:p>
            <a:p>
              <a:pPr>
                <a:lnSpc>
                  <a:spcPct val="90000"/>
                </a:lnSpc>
                <a:spcBef>
                  <a:spcPts val="1000"/>
                </a:spcBef>
              </a:pPr>
              <a:endParaRPr lang="en-GB" dirty="0">
                <a:latin typeface="Calibri"/>
                <a:ea typeface="+mn-lt"/>
                <a:cs typeface="Segoe UI"/>
              </a:endParaRPr>
            </a:p>
            <a:p>
              <a:pPr>
                <a:lnSpc>
                  <a:spcPct val="90000"/>
                </a:lnSpc>
                <a:spcBef>
                  <a:spcPts val="1000"/>
                </a:spcBef>
              </a:pPr>
              <a:r>
                <a:rPr lang="en-GB" dirty="0">
                  <a:latin typeface="Calibri"/>
                  <a:ea typeface="+mn-lt"/>
                  <a:cs typeface="Segoe UI"/>
                </a:rPr>
                <a:t>It should raise awareness of the issues </a:t>
              </a:r>
              <a:endParaRPr lang="en-GB" dirty="0">
                <a:latin typeface="Calibri"/>
                <a:ea typeface="+mn-lt"/>
                <a:cs typeface="Calibri" panose="020F0502020204030204"/>
              </a:endParaRPr>
            </a:p>
            <a:p>
              <a:pPr>
                <a:lnSpc>
                  <a:spcPct val="90000"/>
                </a:lnSpc>
                <a:spcBef>
                  <a:spcPts val="1000"/>
                </a:spcBef>
              </a:pPr>
              <a:r>
                <a:rPr lang="en-GB" dirty="0">
                  <a:latin typeface="Calibri"/>
                  <a:ea typeface="+mn-lt"/>
                  <a:cs typeface="Segoe UI"/>
                </a:rPr>
                <a:t>associated with fast fashion.</a:t>
              </a:r>
              <a:r>
                <a:rPr lang="en-GB" sz="2600" dirty="0">
                  <a:latin typeface="Segoe UI"/>
                  <a:ea typeface="+mn-lt"/>
                  <a:cs typeface="Segoe UI"/>
                </a:rPr>
                <a:t> </a:t>
              </a:r>
              <a:endParaRPr lang="en-GB" dirty="0">
                <a:latin typeface="Calibri" panose="020F0502020204030204"/>
                <a:ea typeface="+mn-lt"/>
                <a:cs typeface="Calibri" panose="020F0502020204030204"/>
              </a:endParaRPr>
            </a:p>
          </p:txBody>
        </p:sp>
        <p:sp>
          <p:nvSpPr>
            <p:cNvPr id="9" name="Rectangle 8">
              <a:extLst>
                <a:ext uri="{FF2B5EF4-FFF2-40B4-BE49-F238E27FC236}">
                  <a16:creationId xmlns:a16="http://schemas.microsoft.com/office/drawing/2014/main" id="{6055D8E4-4FEB-74BA-D993-D5418F788C90}"/>
                </a:ext>
              </a:extLst>
            </p:cNvPr>
            <p:cNvSpPr/>
            <p:nvPr/>
          </p:nvSpPr>
          <p:spPr>
            <a:xfrm>
              <a:off x="3847366" y="8287902"/>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dirty="0"/>
                <a:t>What have been your strengths in Geography this week?</a:t>
              </a:r>
              <a:endParaRPr lang="en-GB" sz="1400" dirty="0">
                <a:cs typeface="Calibri"/>
              </a:endParaRPr>
            </a:p>
            <a:p>
              <a:pPr marL="236855" indent="-236855">
                <a:buFont typeface="+mj-lt"/>
                <a:buAutoNum type="arabicPeriod"/>
              </a:pPr>
              <a:r>
                <a:rPr lang="en-GB" sz="1400" dirty="0"/>
                <a:t>What have been the areas that have challenged you in Geography this week?</a:t>
              </a:r>
              <a:endParaRPr lang="en-GB" sz="1400" dirty="0">
                <a:cs typeface="Calibri"/>
              </a:endParaRPr>
            </a:p>
            <a:p>
              <a:pPr marL="236855" indent="-236855">
                <a:buFont typeface="+mj-lt"/>
                <a:buAutoNum type="arabicPeriod"/>
              </a:pPr>
              <a:r>
                <a:rPr lang="en-GB" sz="1400" dirty="0"/>
                <a:t>How could you improve next week?</a:t>
              </a:r>
              <a:endParaRPr lang="en-GB" sz="1400" dirty="0">
                <a:cs typeface="Calibri"/>
              </a:endParaRPr>
            </a:p>
          </p:txBody>
        </p:sp>
        <p:sp>
          <p:nvSpPr>
            <p:cNvPr id="10" name="Rectangle 9">
              <a:extLst>
                <a:ext uri="{FF2B5EF4-FFF2-40B4-BE49-F238E27FC236}">
                  <a16:creationId xmlns:a16="http://schemas.microsoft.com/office/drawing/2014/main" id="{F89EC39E-03E9-EF94-9C4E-D482DA1FCFC9}"/>
                </a:ext>
              </a:extLst>
            </p:cNvPr>
            <p:cNvSpPr/>
            <p:nvPr/>
          </p:nvSpPr>
          <p:spPr>
            <a:xfrm>
              <a:off x="3831642" y="7110015"/>
              <a:ext cx="6577161" cy="969102"/>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dirty="0">
                  <a:ea typeface="+mn-lt"/>
                  <a:cs typeface="+mn-lt"/>
                </a:rPr>
                <a:t>Extension Task – Can you find any examples of companies that are encouraging people to ditch fast fashion? Do you think that people will ever give up fast fashion?</a:t>
              </a:r>
            </a:p>
          </p:txBody>
        </p:sp>
        <p:sp>
          <p:nvSpPr>
            <p:cNvPr id="11" name="Rectangle 10">
              <a:extLst>
                <a:ext uri="{FF2B5EF4-FFF2-40B4-BE49-F238E27FC236}">
                  <a16:creationId xmlns:a16="http://schemas.microsoft.com/office/drawing/2014/main" id="{2D600F3B-1393-ADD4-E68B-CE39C06B8EDB}"/>
                </a:ext>
              </a:extLst>
            </p:cNvPr>
            <p:cNvSpPr/>
            <p:nvPr/>
          </p:nvSpPr>
          <p:spPr>
            <a:xfrm>
              <a:off x="3863594" y="6335077"/>
              <a:ext cx="6561438" cy="686075"/>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dirty="0"/>
                <a:t>Key words – fast fashion, campaign, re-use, second-hand, sustainably</a:t>
              </a:r>
              <a:endParaRPr lang="en-GB" sz="1600" dirty="0">
                <a:cs typeface="Calibri"/>
              </a:endParaRPr>
            </a:p>
          </p:txBody>
        </p:sp>
        <p:sp>
          <p:nvSpPr>
            <p:cNvPr id="12" name="Rectangle 11">
              <a:extLst>
                <a:ext uri="{FF2B5EF4-FFF2-40B4-BE49-F238E27FC236}">
                  <a16:creationId xmlns:a16="http://schemas.microsoft.com/office/drawing/2014/main" id="{9C66960C-2500-AD61-7604-9DF9507FEDFB}"/>
                </a:ext>
              </a:extLst>
            </p:cNvPr>
            <p:cNvSpPr/>
            <p:nvPr/>
          </p:nvSpPr>
          <p:spPr>
            <a:xfrm>
              <a:off x="3892251" y="1261024"/>
              <a:ext cx="6561438" cy="765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dirty="0">
                  <a:ea typeface="Calibri"/>
                  <a:cs typeface="Calibri"/>
                </a:rPr>
                <a:t>What is fast fashion?</a:t>
              </a:r>
              <a:endParaRPr lang="en-GB" dirty="0">
                <a:cs typeface="Calibri"/>
              </a:endParaRPr>
            </a:p>
          </p:txBody>
        </p:sp>
      </p:grpSp>
      <p:pic>
        <p:nvPicPr>
          <p:cNvPr id="4" name="Picture 3" descr="Five Reasons You Should Avoid Fast Fashion – CASPER MAGAZINE">
            <a:extLst>
              <a:ext uri="{FF2B5EF4-FFF2-40B4-BE49-F238E27FC236}">
                <a16:creationId xmlns:a16="http://schemas.microsoft.com/office/drawing/2014/main" id="{8BF59BB1-B671-658D-AE20-41AE6564B196}"/>
              </a:ext>
            </a:extLst>
          </p:cNvPr>
          <p:cNvPicPr>
            <a:picLocks noChangeAspect="1"/>
          </p:cNvPicPr>
          <p:nvPr/>
        </p:nvPicPr>
        <p:blipFill>
          <a:blip r:embed="rId3"/>
          <a:stretch>
            <a:fillRect/>
          </a:stretch>
        </p:blipFill>
        <p:spPr>
          <a:xfrm>
            <a:off x="4112485" y="3254556"/>
            <a:ext cx="2386003" cy="2545285"/>
          </a:xfrm>
          <a:prstGeom prst="rect">
            <a:avLst/>
          </a:prstGeom>
        </p:spPr>
      </p:pic>
    </p:spTree>
    <p:extLst>
      <p:ext uri="{BB962C8B-B14F-4D97-AF65-F5344CB8AC3E}">
        <p14:creationId xmlns:p14="http://schemas.microsoft.com/office/powerpoint/2010/main" val="1686350814"/>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dirty="0"/>
              <a:t>Year 7 History Homework – Half Term 4, Week 5</a:t>
            </a: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1459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US" sz="1500" dirty="0">
                <a:cs typeface="Calibri"/>
              </a:rPr>
              <a:t>Mind Map:</a:t>
            </a:r>
            <a:endParaRPr lang="en-US" sz="1500" dirty="0">
              <a:ea typeface="Calibri"/>
              <a:cs typeface="Calibri"/>
            </a:endParaRPr>
          </a:p>
          <a:p>
            <a:endParaRPr lang="en-US" sz="1500" dirty="0">
              <a:ea typeface="Calibri"/>
              <a:cs typeface="Calibri"/>
            </a:endParaRPr>
          </a:p>
          <a:p>
            <a:pPr marL="285750" indent="-285750">
              <a:buFont typeface="Arial"/>
              <a:buChar char="•"/>
            </a:pPr>
            <a:r>
              <a:rPr lang="en-US" sz="1500" dirty="0">
                <a:ea typeface="+mn-lt"/>
                <a:cs typeface="+mn-lt"/>
              </a:rPr>
              <a:t>Next, we will look at the Magna Carta, research this and complete the tasks below (link to a good website - </a:t>
            </a:r>
            <a:r>
              <a:rPr lang="en-US" sz="1500" dirty="0">
                <a:ea typeface="+mn-lt"/>
                <a:cs typeface="+mn-lt"/>
                <a:hlinkClick r:id="rId3"/>
              </a:rPr>
              <a:t>https://www.bbc.co.uk/bitesize/topics/zcyx2v4/articles/zcg66g8)</a:t>
            </a:r>
            <a:endParaRPr lang="en-US" sz="1500" dirty="0">
              <a:ea typeface="+mn-lt"/>
              <a:cs typeface="+mn-lt"/>
            </a:endParaRPr>
          </a:p>
          <a:p>
            <a:pPr marL="285750" indent="-285750">
              <a:buFont typeface="Arial"/>
              <a:buChar char="•"/>
            </a:pPr>
            <a:r>
              <a:rPr lang="en-US" sz="1500" dirty="0">
                <a:ea typeface="+mn-lt"/>
                <a:cs typeface="+mn-lt"/>
              </a:rPr>
              <a:t>Take the key events and put them onto a Mind Map (examples/templates available). </a:t>
            </a:r>
            <a:endParaRPr lang="en-US" sz="1500">
              <a:ea typeface="Calibri"/>
              <a:cs typeface="Calibri" panose="020F0502020204030204"/>
            </a:endParaRPr>
          </a:p>
          <a:p>
            <a:pPr marL="285750" indent="-285750">
              <a:buFont typeface="Arial"/>
              <a:buChar char="•"/>
            </a:pPr>
            <a:r>
              <a:rPr lang="en-US" sz="1500" dirty="0">
                <a:ea typeface="+mn-lt"/>
                <a:cs typeface="+mn-lt"/>
              </a:rPr>
              <a:t>Make sure the events have a title and a brief description. </a:t>
            </a:r>
            <a:endParaRPr lang="en-US" sz="1500">
              <a:ea typeface="Calibri"/>
              <a:cs typeface="Calibri" panose="020F0502020204030204"/>
            </a:endParaRPr>
          </a:p>
          <a:p>
            <a:pPr marL="285750" indent="-285750">
              <a:buFont typeface="Arial"/>
              <a:buChar char="•"/>
            </a:pPr>
            <a:r>
              <a:rPr lang="en-US" sz="1500" dirty="0">
                <a:ea typeface="+mn-lt"/>
                <a:cs typeface="+mn-lt"/>
              </a:rPr>
              <a:t>Make sure it has arrows LINKING events – does one cause another? Do they have things in common? Have you described why they link together? </a:t>
            </a:r>
            <a:endParaRPr lang="en-US" sz="1500">
              <a:ea typeface="Calibri"/>
              <a:cs typeface="Calibri" panose="020F0502020204030204"/>
            </a:endParaRPr>
          </a:p>
          <a:p>
            <a:pPr marL="285750" indent="-285750">
              <a:buFont typeface="Arial"/>
              <a:buChar char="•"/>
            </a:pPr>
            <a:r>
              <a:rPr lang="en-US" sz="1500" dirty="0">
                <a:ea typeface="+mn-lt"/>
                <a:cs typeface="+mn-lt"/>
              </a:rPr>
              <a:t>Make sure it has either </a:t>
            </a:r>
            <a:r>
              <a:rPr lang="en-US" sz="1500" err="1">
                <a:ea typeface="+mn-lt"/>
                <a:cs typeface="+mn-lt"/>
              </a:rPr>
              <a:t>colour</a:t>
            </a:r>
            <a:r>
              <a:rPr lang="en-US" sz="1500" dirty="0">
                <a:ea typeface="+mn-lt"/>
                <a:cs typeface="+mn-lt"/>
              </a:rPr>
              <a:t> coding (one </a:t>
            </a:r>
            <a:r>
              <a:rPr lang="en-US" sz="1500" err="1">
                <a:ea typeface="+mn-lt"/>
                <a:cs typeface="+mn-lt"/>
              </a:rPr>
              <a:t>colour</a:t>
            </a:r>
            <a:r>
              <a:rPr lang="en-US" sz="1500" dirty="0">
                <a:ea typeface="+mn-lt"/>
                <a:cs typeface="+mn-lt"/>
              </a:rPr>
              <a:t> per area) or pictures/symbols.</a:t>
            </a:r>
            <a:endParaRPr lang="en-US" sz="1500">
              <a:ea typeface="Calibri"/>
              <a:cs typeface="Calibri" panose="020F0502020204030204"/>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AutoNum type="arabicPeriod"/>
            </a:pPr>
            <a:r>
              <a:rPr lang="en-GB">
                <a:ea typeface="+mn-lt"/>
                <a:cs typeface="+mn-lt"/>
              </a:rPr>
              <a:t>What have been your strengths in History this week?</a:t>
            </a:r>
            <a:endParaRPr lang="en-US">
              <a:ea typeface="+mn-lt"/>
              <a:cs typeface="+mn-lt"/>
            </a:endParaRPr>
          </a:p>
          <a:p>
            <a:pPr marL="342900" indent="-342900">
              <a:buAutoNum type="arabicPeriod"/>
            </a:pPr>
            <a:r>
              <a:rPr lang="en-GB">
                <a:ea typeface="+mn-lt"/>
                <a:cs typeface="+mn-lt"/>
              </a:rPr>
              <a:t>What have been the areas that have challenged you in History this week?</a:t>
            </a:r>
            <a:endParaRPr lang="en-US">
              <a:ea typeface="+mn-lt"/>
              <a:cs typeface="+mn-lt"/>
            </a:endParaRPr>
          </a:p>
          <a:p>
            <a:pPr marL="342900" indent="-342900">
              <a:buAutoNum type="arabicPeriod"/>
            </a:pPr>
            <a:r>
              <a:rPr lang="en-GB">
                <a:ea typeface="+mn-lt"/>
                <a:cs typeface="+mn-lt"/>
              </a:rPr>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6748828"/>
            <a:ext cx="6561438" cy="155568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a:t>Extension Task – Seneca:</a:t>
            </a:r>
            <a:endParaRPr lang="en-GB">
              <a:cs typeface="Calibri"/>
            </a:endParaRPr>
          </a:p>
          <a:p>
            <a:endParaRPr lang="en-GB">
              <a:cs typeface="Calibri"/>
            </a:endParaRPr>
          </a:p>
          <a:p>
            <a:endParaRPr lang="en-GB">
              <a:cs typeface="Calibri"/>
            </a:endParaRPr>
          </a:p>
          <a:p>
            <a:r>
              <a:rPr lang="en-GB">
                <a:cs typeface="Calibri"/>
              </a:rPr>
              <a:t>Join class -                                    Seneca task - </a:t>
            </a: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nvGraphicFramePr>
        <p:xfrm>
          <a:off x="137465" y="1238250"/>
          <a:ext cx="6558091" cy="1672295"/>
        </p:xfrm>
        <a:graphic>
          <a:graphicData uri="http://schemas.openxmlformats.org/drawingml/2006/table">
            <a:tbl>
              <a:tblPr firstRow="1" bandRow="1">
                <a:tableStyleId>{5940675A-B579-460E-94D1-54222C63F5DA}</a:tableStyleId>
              </a:tblPr>
              <a:tblGrid>
                <a:gridCol w="6558091">
                  <a:extLst>
                    <a:ext uri="{9D8B030D-6E8A-4147-A177-3AD203B41FA5}">
                      <a16:colId xmlns:a16="http://schemas.microsoft.com/office/drawing/2014/main" val="1295060696"/>
                    </a:ext>
                  </a:extLst>
                </a:gridCol>
              </a:tblGrid>
              <a:tr h="334459">
                <a:tc>
                  <a:txBody>
                    <a:bodyPr/>
                    <a:lstStyle/>
                    <a:p>
                      <a:r>
                        <a:rPr lang="en-GB" sz="1100"/>
                        <a:t>1. Describe two of the punishments John used on people who opposed him.</a:t>
                      </a:r>
                    </a:p>
                  </a:txBody>
                  <a:tcPr/>
                </a:tc>
                <a:extLst>
                  <a:ext uri="{0D108BD9-81ED-4DB2-BD59-A6C34878D82A}">
                    <a16:rowId xmlns:a16="http://schemas.microsoft.com/office/drawing/2014/main" val="3427877305"/>
                  </a:ext>
                </a:extLst>
              </a:tr>
              <a:tr h="334459">
                <a:tc>
                  <a:txBody>
                    <a:bodyPr/>
                    <a:lstStyle/>
                    <a:p>
                      <a:r>
                        <a:rPr lang="en-GB" sz="1100"/>
                        <a:t>2. Why did losing wars make John a bad King?</a:t>
                      </a:r>
                    </a:p>
                  </a:txBody>
                  <a:tcPr/>
                </a:tc>
                <a:extLst>
                  <a:ext uri="{0D108BD9-81ED-4DB2-BD59-A6C34878D82A}">
                    <a16:rowId xmlns:a16="http://schemas.microsoft.com/office/drawing/2014/main" val="3058180426"/>
                  </a:ext>
                </a:extLst>
              </a:tr>
              <a:tr h="334459">
                <a:tc>
                  <a:txBody>
                    <a:bodyPr/>
                    <a:lstStyle/>
                    <a:p>
                      <a:pPr lvl="0">
                        <a:buNone/>
                      </a:pPr>
                      <a:r>
                        <a:rPr lang="en-GB" sz="1100" b="0" i="0" u="none" strike="noStrike" noProof="0">
                          <a:latin typeface="Calibri"/>
                        </a:rPr>
                        <a:t>3. Why did upsetting the pope make John a bad King?</a:t>
                      </a:r>
                      <a:endParaRPr lang="en-US"/>
                    </a:p>
                  </a:txBody>
                  <a:tcPr/>
                </a:tc>
                <a:extLst>
                  <a:ext uri="{0D108BD9-81ED-4DB2-BD59-A6C34878D82A}">
                    <a16:rowId xmlns:a16="http://schemas.microsoft.com/office/drawing/2014/main" val="807486230"/>
                  </a:ext>
                </a:extLst>
              </a:tr>
              <a:tr h="334459">
                <a:tc>
                  <a:txBody>
                    <a:bodyPr/>
                    <a:lstStyle/>
                    <a:p>
                      <a:pPr lvl="0">
                        <a:buNone/>
                      </a:pPr>
                      <a:r>
                        <a:rPr lang="en-GB" sz="1100" b="0" i="0" u="none" strike="noStrike" noProof="0">
                          <a:latin typeface="Calibri"/>
                        </a:rPr>
                        <a:t>4. Why did asking for high taxes make John a bad King?</a:t>
                      </a:r>
                      <a:endParaRPr lang="en-US"/>
                    </a:p>
                  </a:txBody>
                  <a:tcPr/>
                </a:tc>
                <a:extLst>
                  <a:ext uri="{0D108BD9-81ED-4DB2-BD59-A6C34878D82A}">
                    <a16:rowId xmlns:a16="http://schemas.microsoft.com/office/drawing/2014/main" val="2434172"/>
                  </a:ext>
                </a:extLst>
              </a:tr>
              <a:tr h="334459">
                <a:tc>
                  <a:txBody>
                    <a:bodyPr/>
                    <a:lstStyle/>
                    <a:p>
                      <a:pPr lvl="0">
                        <a:buNone/>
                      </a:pPr>
                      <a:r>
                        <a:rPr lang="en-GB" sz="1100" b="0" i="0" u="none" strike="noStrike" noProof="0">
                          <a:latin typeface="Calibri"/>
                        </a:rPr>
                        <a:t>5. Why did cruelty make John a bad King?</a:t>
                      </a:r>
                      <a:endParaRPr lang="en-US"/>
                    </a:p>
                  </a:txBody>
                  <a:tcPr/>
                </a:tc>
                <a:extLst>
                  <a:ext uri="{0D108BD9-81ED-4DB2-BD59-A6C34878D82A}">
                    <a16:rowId xmlns:a16="http://schemas.microsoft.com/office/drawing/2014/main" val="738810596"/>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6239235"/>
            <a:ext cx="6561438" cy="42444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t>Key words – </a:t>
            </a:r>
            <a:r>
              <a:rPr lang="en-GB" dirty="0">
                <a:ea typeface="+mn-lt"/>
                <a:cs typeface="+mn-lt"/>
              </a:rPr>
              <a:t>Magna Carta, Tax, Kingdom, Merchant, Freeman</a:t>
            </a:r>
            <a:endParaRPr lang="en-US" dirty="0"/>
          </a:p>
        </p:txBody>
      </p:sp>
      <p:pic>
        <p:nvPicPr>
          <p:cNvPr id="3" name="Picture 8" descr="Qr code&#10;&#10;Description automatically generated">
            <a:extLst>
              <a:ext uri="{FF2B5EF4-FFF2-40B4-BE49-F238E27FC236}">
                <a16:creationId xmlns:a16="http://schemas.microsoft.com/office/drawing/2014/main" id="{392A9B42-F0EC-CB28-5968-36518298163F}"/>
              </a:ext>
            </a:extLst>
          </p:cNvPr>
          <p:cNvPicPr>
            <a:picLocks noChangeAspect="1"/>
          </p:cNvPicPr>
          <p:nvPr/>
        </p:nvPicPr>
        <p:blipFill>
          <a:blip r:embed="rId4"/>
          <a:stretch>
            <a:fillRect/>
          </a:stretch>
        </p:blipFill>
        <p:spPr>
          <a:xfrm>
            <a:off x="1368193" y="7082013"/>
            <a:ext cx="1060952" cy="1061862"/>
          </a:xfrm>
          <a:prstGeom prst="rect">
            <a:avLst/>
          </a:prstGeom>
        </p:spPr>
      </p:pic>
      <p:pic>
        <p:nvPicPr>
          <p:cNvPr id="10" name="Picture 11" descr="Qr code&#10;&#10;Description automatically generated">
            <a:extLst>
              <a:ext uri="{FF2B5EF4-FFF2-40B4-BE49-F238E27FC236}">
                <a16:creationId xmlns:a16="http://schemas.microsoft.com/office/drawing/2014/main" id="{44ADA9FA-A280-F209-8630-B605E3E10FA4}"/>
              </a:ext>
            </a:extLst>
          </p:cNvPr>
          <p:cNvPicPr>
            <a:picLocks noChangeAspect="1"/>
          </p:cNvPicPr>
          <p:nvPr/>
        </p:nvPicPr>
        <p:blipFill>
          <a:blip r:embed="rId5"/>
          <a:stretch>
            <a:fillRect/>
          </a:stretch>
        </p:blipFill>
        <p:spPr>
          <a:xfrm>
            <a:off x="4431720" y="6963518"/>
            <a:ext cx="1285396" cy="1301079"/>
          </a:xfrm>
          <a:prstGeom prst="rect">
            <a:avLst/>
          </a:prstGeom>
        </p:spPr>
      </p:pic>
    </p:spTree>
    <p:extLst>
      <p:ext uri="{BB962C8B-B14F-4D97-AF65-F5344CB8AC3E}">
        <p14:creationId xmlns:p14="http://schemas.microsoft.com/office/powerpoint/2010/main" val="3107739803"/>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2959772-8BC6-FF57-4B63-EA6B3363B6FA}"/>
              </a:ext>
            </a:extLst>
          </p:cNvPr>
          <p:cNvGrpSpPr/>
          <p:nvPr/>
        </p:nvGrpSpPr>
        <p:grpSpPr>
          <a:xfrm>
            <a:off x="210164" y="141290"/>
            <a:ext cx="6642817" cy="8951236"/>
            <a:chOff x="3812767" y="0"/>
            <a:chExt cx="6728703" cy="9440716"/>
          </a:xfrm>
        </p:grpSpPr>
        <p:pic>
          <p:nvPicPr>
            <p:cNvPr id="4" name="Picture 3">
              <a:extLst>
                <a:ext uri="{FF2B5EF4-FFF2-40B4-BE49-F238E27FC236}">
                  <a16:creationId xmlns:a16="http://schemas.microsoft.com/office/drawing/2014/main" id="{6C7815D8-B890-6C4A-E314-3D665E4F8E67}"/>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267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4913BD5C-9DD6-9B5E-A6B8-BC774D0AB24E}"/>
                </a:ext>
              </a:extLst>
            </p:cNvPr>
            <p:cNvSpPr/>
            <p:nvPr/>
          </p:nvSpPr>
          <p:spPr>
            <a:xfrm>
              <a:off x="381939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7 Languages Homework </a:t>
              </a:r>
              <a:endParaRPr lang="en-GB" sz="2400">
                <a:ea typeface="+mn-lt"/>
                <a:cs typeface="+mn-lt"/>
              </a:endParaRPr>
            </a:p>
            <a:p>
              <a:pPr algn="ctr"/>
              <a:r>
                <a:rPr lang="en-GB" sz="2400" b="1">
                  <a:ea typeface="+mn-lt"/>
                  <a:cs typeface="+mn-lt"/>
                </a:rPr>
                <a:t>Half Term 4</a:t>
              </a:r>
              <a:endParaRPr lang="en-GB" sz="2400">
                <a:ea typeface="+mn-lt"/>
                <a:cs typeface="+mn-lt"/>
              </a:endParaRPr>
            </a:p>
          </p:txBody>
        </p:sp>
        <p:sp>
          <p:nvSpPr>
            <p:cNvPr id="6" name="Rectangle 5">
              <a:extLst>
                <a:ext uri="{FF2B5EF4-FFF2-40B4-BE49-F238E27FC236}">
                  <a16:creationId xmlns:a16="http://schemas.microsoft.com/office/drawing/2014/main" id="{397DEE9C-A6FF-DFCB-82B1-E5E0D769EDC9}"/>
                </a:ext>
              </a:extLst>
            </p:cNvPr>
            <p:cNvSpPr/>
            <p:nvPr/>
          </p:nvSpPr>
          <p:spPr>
            <a:xfrm>
              <a:off x="3812767" y="2160573"/>
              <a:ext cx="6577161" cy="611162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a:ea typeface="+mn-lt"/>
                  <a:cs typeface="+mn-lt"/>
                </a:rPr>
                <a:t>For this homework, you will need a copy of the Sentence Builder. </a:t>
              </a:r>
              <a:endParaRPr lang="en-GB"/>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p:txBody>
        </p:sp>
        <p:sp>
          <p:nvSpPr>
            <p:cNvPr id="7" name="Rectangle 6">
              <a:extLst>
                <a:ext uri="{FF2B5EF4-FFF2-40B4-BE49-F238E27FC236}">
                  <a16:creationId xmlns:a16="http://schemas.microsoft.com/office/drawing/2014/main" id="{C1EDAD9A-1A63-C1A8-7F7C-B15FD399D53C}"/>
                </a:ext>
              </a:extLst>
            </p:cNvPr>
            <p:cNvSpPr/>
            <p:nvPr/>
          </p:nvSpPr>
          <p:spPr>
            <a:xfrm>
              <a:off x="382849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a:t>What have been your strengths in Languages this week?</a:t>
              </a:r>
              <a:endParaRPr lang="en-GB" sz="1400">
                <a:cs typeface="Calibri"/>
              </a:endParaRPr>
            </a:p>
            <a:p>
              <a:pPr marL="236855" indent="-236855">
                <a:buAutoNum type="arabicPeriod"/>
              </a:pPr>
              <a:r>
                <a:rPr lang="en-GB" sz="1400"/>
                <a:t>What have been the areas that have challenged you in Languages this week?</a:t>
              </a:r>
              <a:endParaRPr lang="en-GB" sz="1400">
                <a:cs typeface="Calibri"/>
              </a:endParaRPr>
            </a:p>
            <a:p>
              <a:pPr marL="236855" indent="-236855">
                <a:buAutoNum type="arabicPeriod"/>
              </a:pPr>
              <a:r>
                <a:rPr lang="en-GB" sz="1400"/>
                <a:t>How could you improve next week?</a:t>
              </a:r>
              <a:endParaRPr lang="en-GB"/>
            </a:p>
          </p:txBody>
        </p:sp>
        <p:sp>
          <p:nvSpPr>
            <p:cNvPr id="10" name="Rectangle 9">
              <a:extLst>
                <a:ext uri="{FF2B5EF4-FFF2-40B4-BE49-F238E27FC236}">
                  <a16:creationId xmlns:a16="http://schemas.microsoft.com/office/drawing/2014/main" id="{4787AA7F-04F4-A3E5-E87C-558D8603E0BA}"/>
                </a:ext>
              </a:extLst>
            </p:cNvPr>
            <p:cNvSpPr/>
            <p:nvPr/>
          </p:nvSpPr>
          <p:spPr>
            <a:xfrm>
              <a:off x="3829112" y="1261024"/>
              <a:ext cx="6545542" cy="78452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a:ea typeface="Calibri"/>
                  <a:cs typeface="Calibri"/>
                </a:rPr>
                <a:t>Vocabulary and Translation Practise</a:t>
              </a:r>
            </a:p>
          </p:txBody>
        </p:sp>
      </p:grpSp>
      <p:sp>
        <p:nvSpPr>
          <p:cNvPr id="12" name="TextBox 7">
            <a:extLst>
              <a:ext uri="{FF2B5EF4-FFF2-40B4-BE49-F238E27FC236}">
                <a16:creationId xmlns:a16="http://schemas.microsoft.com/office/drawing/2014/main" id="{08370498-785B-64CB-F0AB-CEFB2F47203B}"/>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graphicFrame>
        <p:nvGraphicFramePr>
          <p:cNvPr id="2" name="Table 1">
            <a:extLst>
              <a:ext uri="{FF2B5EF4-FFF2-40B4-BE49-F238E27FC236}">
                <a16:creationId xmlns:a16="http://schemas.microsoft.com/office/drawing/2014/main" id="{37D6C929-561D-7FE4-B27E-2B33D8101DE6}"/>
              </a:ext>
            </a:extLst>
          </p:cNvPr>
          <p:cNvGraphicFramePr>
            <a:graphicFrameLocks noGrp="1"/>
          </p:cNvGraphicFramePr>
          <p:nvPr/>
        </p:nvGraphicFramePr>
        <p:xfrm>
          <a:off x="298859" y="2898338"/>
          <a:ext cx="6311292" cy="3810000"/>
        </p:xfrm>
        <a:graphic>
          <a:graphicData uri="http://schemas.openxmlformats.org/drawingml/2006/table">
            <a:tbl>
              <a:tblPr firstRow="1" bandRow="1">
                <a:tableStyleId>{5940675A-B579-460E-94D1-54222C63F5DA}</a:tableStyleId>
              </a:tblPr>
              <a:tblGrid>
                <a:gridCol w="697983">
                  <a:extLst>
                    <a:ext uri="{9D8B030D-6E8A-4147-A177-3AD203B41FA5}">
                      <a16:colId xmlns:a16="http://schemas.microsoft.com/office/drawing/2014/main" val="1331419959"/>
                    </a:ext>
                  </a:extLst>
                </a:gridCol>
                <a:gridCol w="5613309">
                  <a:extLst>
                    <a:ext uri="{9D8B030D-6E8A-4147-A177-3AD203B41FA5}">
                      <a16:colId xmlns:a16="http://schemas.microsoft.com/office/drawing/2014/main" val="3668848230"/>
                    </a:ext>
                  </a:extLst>
                </a:gridCol>
              </a:tblGrid>
              <a:tr h="608073">
                <a:tc>
                  <a:txBody>
                    <a:bodyPr/>
                    <a:lstStyle/>
                    <a:p>
                      <a:pPr algn="ctr"/>
                      <a:r>
                        <a:rPr lang="en-US" sz="1600" b="1"/>
                        <a:t>Task 1</a:t>
                      </a:r>
                    </a:p>
                  </a:txBody>
                  <a:tcPr anchor="ctr"/>
                </a:tc>
                <a:tc>
                  <a:txBody>
                    <a:bodyPr/>
                    <a:lstStyle/>
                    <a:p>
                      <a:r>
                        <a:rPr lang="en-US" sz="2000"/>
                        <a:t>Test yourself on the items in the sentence builder using the Look-Say-Cover-Write-Check method.</a:t>
                      </a:r>
                    </a:p>
                  </a:txBody>
                  <a:tcPr/>
                </a:tc>
                <a:extLst>
                  <a:ext uri="{0D108BD9-81ED-4DB2-BD59-A6C34878D82A}">
                    <a16:rowId xmlns:a16="http://schemas.microsoft.com/office/drawing/2014/main" val="1443855461"/>
                  </a:ext>
                </a:extLst>
              </a:tr>
              <a:tr h="608073">
                <a:tc>
                  <a:txBody>
                    <a:bodyPr/>
                    <a:lstStyle/>
                    <a:p>
                      <a:pPr algn="ctr"/>
                      <a:r>
                        <a:rPr lang="en-US" sz="1600" b="1"/>
                        <a:t>Task 2</a:t>
                      </a:r>
                    </a:p>
                  </a:txBody>
                  <a:tcPr anchor="ctr"/>
                </a:tc>
                <a:tc>
                  <a:txBody>
                    <a:bodyPr/>
                    <a:lstStyle/>
                    <a:p>
                      <a:r>
                        <a:rPr lang="en-US" sz="2000"/>
                        <a:t>Ask a friend or a relative to test you on i</a:t>
                      </a:r>
                      <a:r>
                        <a:rPr lang="en-US" sz="2000" b="1"/>
                        <a:t>ndividual items</a:t>
                      </a:r>
                      <a:r>
                        <a:rPr lang="en-US" sz="2000"/>
                        <a:t> from the sentence builder.</a:t>
                      </a:r>
                    </a:p>
                  </a:txBody>
                  <a:tcPr/>
                </a:tc>
                <a:extLst>
                  <a:ext uri="{0D108BD9-81ED-4DB2-BD59-A6C34878D82A}">
                    <a16:rowId xmlns:a16="http://schemas.microsoft.com/office/drawing/2014/main" val="1976764679"/>
                  </a:ext>
                </a:extLst>
              </a:tr>
              <a:tr h="608073">
                <a:tc>
                  <a:txBody>
                    <a:bodyPr/>
                    <a:lstStyle/>
                    <a:p>
                      <a:pPr algn="ctr"/>
                      <a:r>
                        <a:rPr lang="en-US" sz="1600" b="1"/>
                        <a:t>Task 3</a:t>
                      </a:r>
                    </a:p>
                  </a:txBody>
                  <a:tcPr anchor="ctr"/>
                </a:tc>
                <a:tc>
                  <a:txBody>
                    <a:bodyPr/>
                    <a:lstStyle/>
                    <a:p>
                      <a:pPr lvl="0">
                        <a:buNone/>
                      </a:pPr>
                      <a:r>
                        <a:rPr lang="en-US" sz="2000" b="0" i="0" u="none" strike="noStrike" noProof="0">
                          <a:latin typeface="Calibri"/>
                        </a:rPr>
                        <a:t>Ask a friend or a relative to test you on </a:t>
                      </a:r>
                      <a:r>
                        <a:rPr lang="en-US" sz="2000" b="1" i="0" u="none" strike="noStrike" noProof="0">
                          <a:latin typeface="Calibri"/>
                        </a:rPr>
                        <a:t>full sentences</a:t>
                      </a:r>
                      <a:r>
                        <a:rPr lang="en-US" sz="2000" b="0" i="0" u="none" strike="noStrike" noProof="0">
                          <a:latin typeface="Calibri"/>
                        </a:rPr>
                        <a:t> from the sentence builder.</a:t>
                      </a:r>
                      <a:endParaRPr lang="en-US"/>
                    </a:p>
                  </a:txBody>
                  <a:tcPr/>
                </a:tc>
                <a:extLst>
                  <a:ext uri="{0D108BD9-81ED-4DB2-BD59-A6C34878D82A}">
                    <a16:rowId xmlns:a16="http://schemas.microsoft.com/office/drawing/2014/main" val="217309549"/>
                  </a:ext>
                </a:extLst>
              </a:tr>
              <a:tr h="608073">
                <a:tc>
                  <a:txBody>
                    <a:bodyPr/>
                    <a:lstStyle/>
                    <a:p>
                      <a:pPr algn="ctr"/>
                      <a:r>
                        <a:rPr lang="en-US" sz="1600" b="1"/>
                        <a:t>Task 4</a:t>
                      </a:r>
                    </a:p>
                  </a:txBody>
                  <a:tcPr anchor="ctr"/>
                </a:tc>
                <a:tc>
                  <a:txBody>
                    <a:bodyPr/>
                    <a:lstStyle/>
                    <a:p>
                      <a:r>
                        <a:rPr lang="en-US" sz="2000" err="1"/>
                        <a:t>Practise</a:t>
                      </a:r>
                      <a:r>
                        <a:rPr lang="en-US" sz="2000"/>
                        <a:t> this week's topic on </a:t>
                      </a:r>
                      <a:r>
                        <a:rPr lang="en-US" sz="2000" err="1"/>
                        <a:t>Linguascope</a:t>
                      </a:r>
                      <a:r>
                        <a:rPr lang="en-US" sz="2000"/>
                        <a:t>. (See </a:t>
                      </a:r>
                      <a:r>
                        <a:rPr lang="en-US" sz="2000" err="1"/>
                        <a:t>Mr</a:t>
                      </a:r>
                      <a:r>
                        <a:rPr lang="en-US" sz="2000"/>
                        <a:t> Downey for the login details).</a:t>
                      </a:r>
                    </a:p>
                  </a:txBody>
                  <a:tcPr/>
                </a:tc>
                <a:extLst>
                  <a:ext uri="{0D108BD9-81ED-4DB2-BD59-A6C34878D82A}">
                    <a16:rowId xmlns:a16="http://schemas.microsoft.com/office/drawing/2014/main" val="1065812266"/>
                  </a:ext>
                </a:extLst>
              </a:tr>
              <a:tr h="843456">
                <a:tc>
                  <a:txBody>
                    <a:bodyPr/>
                    <a:lstStyle/>
                    <a:p>
                      <a:pPr algn="ctr"/>
                      <a:r>
                        <a:rPr lang="en-US" sz="1600" b="1"/>
                        <a:t>Task 5</a:t>
                      </a:r>
                    </a:p>
                  </a:txBody>
                  <a:tcPr anchor="ctr"/>
                </a:tc>
                <a:tc>
                  <a:txBody>
                    <a:bodyPr/>
                    <a:lstStyle/>
                    <a:p>
                      <a:r>
                        <a:rPr lang="en-US" sz="2000"/>
                        <a:t>Find a new song in your preferred language on Lyrics Training. Can you challenge yourself to the higher levels?</a:t>
                      </a:r>
                    </a:p>
                  </a:txBody>
                  <a:tcPr/>
                </a:tc>
                <a:extLst>
                  <a:ext uri="{0D108BD9-81ED-4DB2-BD59-A6C34878D82A}">
                    <a16:rowId xmlns:a16="http://schemas.microsoft.com/office/drawing/2014/main" val="3163964407"/>
                  </a:ext>
                </a:extLst>
              </a:tr>
            </a:tbl>
          </a:graphicData>
        </a:graphic>
      </p:graphicFrame>
      <p:sp>
        <p:nvSpPr>
          <p:cNvPr id="8" name="TextBox 7">
            <a:extLst>
              <a:ext uri="{FF2B5EF4-FFF2-40B4-BE49-F238E27FC236}">
                <a16:creationId xmlns:a16="http://schemas.microsoft.com/office/drawing/2014/main" id="{24CEAAC1-BDE2-7132-F459-6B3C8194CAC5}"/>
              </a:ext>
            </a:extLst>
          </p:cNvPr>
          <p:cNvSpPr txBox="1"/>
          <p:nvPr/>
        </p:nvSpPr>
        <p:spPr>
          <a:xfrm>
            <a:off x="302706" y="6926933"/>
            <a:ext cx="446767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Language Gym – Check for online assignments</a:t>
            </a:r>
          </a:p>
          <a:p>
            <a:r>
              <a:rPr lang="en-US">
                <a:ea typeface="Calibri"/>
                <a:cs typeface="Calibri"/>
              </a:rPr>
              <a:t>Username: ______________________</a:t>
            </a:r>
          </a:p>
          <a:p>
            <a:r>
              <a:rPr lang="en-US">
                <a:ea typeface="Calibri"/>
                <a:cs typeface="Calibri"/>
              </a:rPr>
              <a:t>Password: _______________________</a:t>
            </a:r>
          </a:p>
        </p:txBody>
      </p:sp>
    </p:spTree>
    <p:extLst>
      <p:ext uri="{BB962C8B-B14F-4D97-AF65-F5344CB8AC3E}">
        <p14:creationId xmlns:p14="http://schemas.microsoft.com/office/powerpoint/2010/main" val="3262552902"/>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9746" y="0"/>
            <a:ext cx="6728254" cy="9900984"/>
            <a:chOff x="129746" y="0"/>
            <a:chExt cx="6728254"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7 Mathematics Homework </a:t>
              </a:r>
            </a:p>
            <a:p>
              <a:pPr algn="ctr"/>
              <a:r>
                <a:rPr lang="en-GB" sz="2400" b="1" dirty="0">
                  <a:ea typeface="+mn-lt"/>
                  <a:cs typeface="+mn-lt"/>
                </a:rPr>
                <a:t> Half Term 4, Week 5</a:t>
              </a:r>
              <a:endParaRPr lang="en-GB" sz="2400" dirty="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29746" y="2170724"/>
              <a:ext cx="6561438" cy="2643324"/>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ea typeface="+mn-lt"/>
                  <a:cs typeface="+mn-lt"/>
                </a:rPr>
                <a:t>This weeks homework task is assigned on SENECA, please log in and complete all relevant sections, ensuring you watch the videos where necessary to improve your understanding. Show any written working clearly in your homework book.</a:t>
              </a:r>
            </a:p>
            <a:p>
              <a:pPr algn="ctr"/>
              <a:endParaRPr lang="en-GB" dirty="0">
                <a:ea typeface="+mn-lt"/>
                <a:cs typeface="+mn-lt"/>
              </a:endParaRPr>
            </a:p>
            <a:p>
              <a:pPr algn="ctr"/>
              <a:r>
                <a:rPr lang="en-GB" dirty="0">
                  <a:ea typeface="+mn-lt"/>
                  <a:cs typeface="+mn-lt"/>
                </a:rPr>
                <a:t>1.4.4 Adding Fractions</a:t>
              </a:r>
            </a:p>
            <a:p>
              <a:pPr algn="ctr"/>
              <a:r>
                <a:rPr lang="en-GB" dirty="0">
                  <a:ea typeface="+mn-lt"/>
                  <a:cs typeface="+mn-lt"/>
                </a:rPr>
                <a:t>1.4.5 Subtracting Fractions</a:t>
              </a:r>
            </a:p>
            <a:p>
              <a:pPr algn="ctr"/>
              <a:r>
                <a:rPr lang="en-GB" dirty="0">
                  <a:ea typeface="+mn-lt"/>
                  <a:cs typeface="+mn-lt"/>
                </a:rPr>
                <a:t>1.4.9 Improper and mixed numbers</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dirty="0"/>
                <a:t>What have been your strengths in maths this week?</a:t>
              </a:r>
            </a:p>
            <a:p>
              <a:pPr marL="342900" indent="-342900">
                <a:buFont typeface="+mj-lt"/>
                <a:buAutoNum type="arabicPeriod"/>
              </a:pPr>
              <a:r>
                <a:rPr lang="en-GB" dirty="0"/>
                <a:t>What have been the areas that have challenged you in maths this week?</a:t>
              </a:r>
            </a:p>
            <a:p>
              <a:pPr marL="342900" indent="-342900">
                <a:buFont typeface="+mj-lt"/>
                <a:buAutoNum type="arabicPeriod"/>
              </a:pPr>
              <a:r>
                <a:rPr lang="en-GB" dirty="0"/>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dirty="0">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dirty="0">
                  <a:solidFill>
                    <a:srgbClr val="000000"/>
                  </a:solidFill>
                  <a:effectLst/>
                  <a:latin typeface="Calibri" panose="020F0502020204030204" pitchFamily="34" charset="0"/>
                </a:rPr>
                <a:t> </a:t>
              </a:r>
              <a:endParaRPr lang="en-US" sz="1000" b="0" i="0" dirty="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29746" y="5708240"/>
              <a:ext cx="6561438" cy="260146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dirty="0">
                  <a:ea typeface="+mn-lt"/>
                  <a:cs typeface="+mn-lt"/>
                </a:rPr>
                <a:t>Extension Task – Area</a:t>
              </a:r>
            </a:p>
            <a:p>
              <a:pPr algn="ctr"/>
              <a:r>
                <a:rPr lang="en-GB" dirty="0">
                  <a:ea typeface="+mn-lt"/>
                  <a:cs typeface="+mn-lt"/>
                </a:rPr>
                <a:t> </a:t>
              </a:r>
            </a:p>
          </p:txBody>
        </p:sp>
        <p:sp>
          <p:nvSpPr>
            <p:cNvPr id="7" name="Rectangle 6">
              <a:extLst>
                <a:ext uri="{FF2B5EF4-FFF2-40B4-BE49-F238E27FC236}">
                  <a16:creationId xmlns:a16="http://schemas.microsoft.com/office/drawing/2014/main" id="{D3695D3E-C125-EF5F-32F6-B7E32E204520}"/>
                </a:ext>
              </a:extLst>
            </p:cNvPr>
            <p:cNvSpPr/>
            <p:nvPr/>
          </p:nvSpPr>
          <p:spPr>
            <a:xfrm>
              <a:off x="129746" y="4953000"/>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t>Key words – Improper Fraction, Mixed Number, Common Denominator, Numerator, Perimeter</a:t>
              </a:r>
              <a:endParaRPr lang="en-US" dirty="0"/>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809823"/>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a:t>Recap Task – Write an explanation of how to find a percentage of an amount, give 2 or 3 clearly worked examples</a:t>
              </a:r>
            </a:p>
          </p:txBody>
        </p:sp>
      </p:grpSp>
      <p:pic>
        <p:nvPicPr>
          <p:cNvPr id="10" name="Picture 9">
            <a:extLst>
              <a:ext uri="{FF2B5EF4-FFF2-40B4-BE49-F238E27FC236}">
                <a16:creationId xmlns:a16="http://schemas.microsoft.com/office/drawing/2014/main" id="{27769B48-AEE2-FFF0-B282-417E2375D89E}"/>
              </a:ext>
            </a:extLst>
          </p:cNvPr>
          <p:cNvPicPr>
            <a:picLocks noChangeAspect="1"/>
          </p:cNvPicPr>
          <p:nvPr/>
        </p:nvPicPr>
        <p:blipFill>
          <a:blip r:embed="rId3"/>
          <a:stretch>
            <a:fillRect/>
          </a:stretch>
        </p:blipFill>
        <p:spPr>
          <a:xfrm>
            <a:off x="166816" y="5733716"/>
            <a:ext cx="4180233" cy="2478614"/>
          </a:xfrm>
          <a:prstGeom prst="rect">
            <a:avLst/>
          </a:prstGeom>
        </p:spPr>
      </p:pic>
      <p:sp>
        <p:nvSpPr>
          <p:cNvPr id="12" name="TextBox 11">
            <a:extLst>
              <a:ext uri="{FF2B5EF4-FFF2-40B4-BE49-F238E27FC236}">
                <a16:creationId xmlns:a16="http://schemas.microsoft.com/office/drawing/2014/main" id="{6D18E69C-A83D-1F16-CCDB-22536224AEEF}"/>
              </a:ext>
            </a:extLst>
          </p:cNvPr>
          <p:cNvSpPr txBox="1"/>
          <p:nvPr/>
        </p:nvSpPr>
        <p:spPr>
          <a:xfrm>
            <a:off x="4477871" y="5733716"/>
            <a:ext cx="2213313" cy="646331"/>
          </a:xfrm>
          <a:prstGeom prst="rect">
            <a:avLst/>
          </a:prstGeom>
          <a:noFill/>
        </p:spPr>
        <p:txBody>
          <a:bodyPr wrap="square" rtlCol="0">
            <a:spAutoFit/>
          </a:bodyPr>
          <a:lstStyle/>
          <a:p>
            <a:endParaRPr lang="en-GB" dirty="0"/>
          </a:p>
          <a:p>
            <a:r>
              <a:rPr lang="en-GB" dirty="0"/>
              <a:t>Extension Task - Area</a:t>
            </a:r>
          </a:p>
        </p:txBody>
      </p:sp>
    </p:spTree>
    <p:extLst>
      <p:ext uri="{BB962C8B-B14F-4D97-AF65-F5344CB8AC3E}">
        <p14:creationId xmlns:p14="http://schemas.microsoft.com/office/powerpoint/2010/main" val="869945983"/>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45020" y="0"/>
            <a:ext cx="6722076" cy="9440716"/>
            <a:chOff x="135924" y="0"/>
            <a:chExt cx="6722076"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7 Music - Reading Music &amp; Keyboard Skills</a:t>
              </a:r>
              <a:endParaRPr lang="en-US" dirty="0"/>
            </a:p>
            <a:p>
              <a:pPr algn="ctr"/>
              <a:r>
                <a:rPr lang="en-GB" sz="2400" b="1" dirty="0">
                  <a:ea typeface="+mn-lt"/>
                  <a:cs typeface="+mn-lt"/>
                </a:rPr>
                <a:t>Homework - Half Term 4 Week 5</a:t>
              </a:r>
              <a:endParaRPr lang="en-GB" dirty="0"/>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600" dirty="0">
                  <a:ea typeface="+mn-lt"/>
                  <a:cs typeface="+mn-lt"/>
                </a:rPr>
                <a:t>This week’s listening – Title: </a:t>
              </a:r>
              <a:r>
                <a:rPr lang="en-GB" sz="1600" dirty="0" err="1">
                  <a:ea typeface="+mn-lt"/>
                  <a:cs typeface="+mn-lt"/>
                </a:rPr>
                <a:t>Vers</a:t>
              </a:r>
              <a:r>
                <a:rPr lang="en-GB" sz="1600" dirty="0">
                  <a:ea typeface="+mn-lt"/>
                  <a:cs typeface="+mn-lt"/>
                </a:rPr>
                <a:t> La Vie Nouvelle</a:t>
              </a:r>
              <a:endParaRPr lang="en-US" dirty="0"/>
            </a:p>
            <a:p>
              <a:r>
                <a:rPr lang="en-GB" sz="1600" dirty="0">
                  <a:ea typeface="+mn-lt"/>
                  <a:cs typeface="+mn-lt"/>
                </a:rPr>
                <a:t>                                         Composer: Nadia Boulanger</a:t>
              </a:r>
              <a:endParaRPr lang="en-US" dirty="0"/>
            </a:p>
            <a:p>
              <a:r>
                <a:rPr lang="en-GB" sz="1600" dirty="0">
                  <a:ea typeface="+mn-lt"/>
                  <a:cs typeface="+mn-lt"/>
                </a:rPr>
                <a:t>                                         Genre: 20</a:t>
              </a:r>
              <a:r>
                <a:rPr lang="en-GB" sz="1600" baseline="30000" dirty="0">
                  <a:ea typeface="+mn-lt"/>
                  <a:cs typeface="+mn-lt"/>
                </a:rPr>
                <a:t>th</a:t>
              </a:r>
              <a:r>
                <a:rPr lang="en-GB" sz="1600" dirty="0">
                  <a:ea typeface="+mn-lt"/>
                  <a:cs typeface="+mn-lt"/>
                </a:rPr>
                <a:t> Century</a:t>
              </a:r>
              <a:endParaRPr lang="en-GB" dirty="0"/>
            </a:p>
            <a:p>
              <a:endParaRPr lang="en-GB" sz="1600" dirty="0">
                <a:ea typeface="+mn-lt"/>
                <a:cs typeface="+mn-lt"/>
              </a:endParaRPr>
            </a:p>
            <a:p>
              <a:r>
                <a:rPr lang="en-GB" sz="1600" dirty="0">
                  <a:ea typeface="+mn-lt"/>
                  <a:cs typeface="+mn-lt"/>
                </a:rPr>
                <a:t>Spend time listening to the above piece of music.</a:t>
              </a:r>
              <a:endParaRPr lang="en-US" dirty="0"/>
            </a:p>
            <a:p>
              <a:r>
                <a:rPr lang="en-GB" sz="1600" dirty="0">
                  <a:ea typeface="+mn-lt"/>
                  <a:cs typeface="+mn-lt"/>
                </a:rPr>
                <a:t>Complete the page in your listening booklet –</a:t>
              </a:r>
              <a:endParaRPr lang="en-US" dirty="0"/>
            </a:p>
            <a:p>
              <a:r>
                <a:rPr lang="en-GB" sz="1600" dirty="0">
                  <a:ea typeface="+mn-lt"/>
                  <a:cs typeface="+mn-lt"/>
                </a:rPr>
                <a:t>1.Give some background information on the piece and artist/composer</a:t>
              </a:r>
              <a:endParaRPr lang="en-US" dirty="0"/>
            </a:p>
            <a:p>
              <a:r>
                <a:rPr lang="en-GB" sz="1600" dirty="0">
                  <a:ea typeface="+mn-lt"/>
                  <a:cs typeface="+mn-lt"/>
                </a:rPr>
                <a:t>2.Comment on the instrumentation and how the musical elements are used in as much detail as you can.</a:t>
              </a:r>
              <a:endParaRPr lang="en-US" dirty="0"/>
            </a:p>
            <a:p>
              <a:r>
                <a:rPr lang="en-GB" sz="1600" dirty="0">
                  <a:ea typeface="+mn-lt"/>
                  <a:cs typeface="+mn-lt"/>
                </a:rPr>
                <a:t>3.Give your personal response to the music – remember to explain why you liked or did not like the piece of music.</a:t>
              </a:r>
              <a:endParaRPr lang="en-GB" dirty="0"/>
            </a:p>
            <a:p>
              <a:endParaRPr lang="en-GB" sz="1600" dirty="0">
                <a:ea typeface="+mn-lt"/>
                <a:cs typeface="+mn-lt"/>
              </a:endParaRPr>
            </a:p>
            <a:p>
              <a:pPr marL="342900" indent="-342900">
                <a:buAutoNum type="arabicPeriod"/>
              </a:pPr>
              <a:endParaRPr lang="en-GB" sz="16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Music this week?</a:t>
              </a:r>
            </a:p>
            <a:p>
              <a:pPr marL="342900" indent="-342900">
                <a:buFont typeface="+mj-lt"/>
                <a:buAutoNum type="arabicPeriod"/>
              </a:pPr>
              <a:r>
                <a:rPr lang="en-GB"/>
                <a:t>What have been the areas that have challenged you in Music this week?</a:t>
              </a:r>
            </a:p>
            <a:p>
              <a:pPr marL="342900" indent="-342900">
                <a:buFont typeface="+mj-lt"/>
                <a:buAutoNum type="arabicPeriod"/>
              </a:pPr>
              <a:r>
                <a:rPr lang="en-GB"/>
                <a:t>How could you improve next week?</a:t>
              </a: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ea typeface="+mn-lt"/>
                  <a:cs typeface="+mn-lt"/>
                </a:rPr>
                <a:t>Extension Task – Listen to and comment on further pieces of music by the same artist/composer.</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Tempo, Dynamics, Duration, Pitch, Silence, Articulation, Melody, Texture, Timbre </a:t>
              </a:r>
              <a:endParaRPr lang="en-GB">
                <a:cs typeface="Calibri"/>
              </a:endParaRPr>
            </a:p>
          </p:txBody>
        </p:sp>
      </p:grpSp>
      <p:graphicFrame>
        <p:nvGraphicFramePr>
          <p:cNvPr id="10" name="Table 9">
            <a:extLst>
              <a:ext uri="{FF2B5EF4-FFF2-40B4-BE49-F238E27FC236}">
                <a16:creationId xmlns:a16="http://schemas.microsoft.com/office/drawing/2014/main" id="{3FA9DE23-AFB8-E0BC-3BE4-81D076CF5EDF}"/>
              </a:ext>
            </a:extLst>
          </p:cNvPr>
          <p:cNvGraphicFramePr>
            <a:graphicFrameLocks noGrp="1"/>
          </p:cNvGraphicFramePr>
          <p:nvPr>
            <p:extLst>
              <p:ext uri="{D42A27DB-BD31-4B8C-83A1-F6EECF244321}">
                <p14:modId xmlns:p14="http://schemas.microsoft.com/office/powerpoint/2010/main" val="2590951006"/>
              </p:ext>
            </p:extLst>
          </p:nvPr>
        </p:nvGraphicFramePr>
        <p:xfrm>
          <a:off x="158484" y="1281445"/>
          <a:ext cx="6521835" cy="1601805"/>
        </p:xfrm>
        <a:graphic>
          <a:graphicData uri="http://schemas.openxmlformats.org/drawingml/2006/table">
            <a:tbl>
              <a:tblPr firstRow="1" bandRow="1">
                <a:tableStyleId>{5C22544A-7EE6-4342-B048-85BDC9FD1C3A}</a:tableStyleId>
              </a:tblPr>
              <a:tblGrid>
                <a:gridCol w="6521835">
                  <a:extLst>
                    <a:ext uri="{9D8B030D-6E8A-4147-A177-3AD203B41FA5}">
                      <a16:colId xmlns:a16="http://schemas.microsoft.com/office/drawing/2014/main" val="1891297315"/>
                    </a:ext>
                  </a:extLst>
                </a:gridCol>
              </a:tblGrid>
              <a:tr h="1601805">
                <a:tc>
                  <a:txBody>
                    <a:bodyPr/>
                    <a:lstStyle/>
                    <a:p>
                      <a:pPr marL="342900" lvl="0" indent="-342900" algn="ctr">
                        <a:lnSpc>
                          <a:spcPct val="100000"/>
                        </a:lnSpc>
                        <a:spcBef>
                          <a:spcPts val="0"/>
                        </a:spcBef>
                        <a:spcAft>
                          <a:spcPts val="0"/>
                        </a:spcAft>
                        <a:buAutoNum type="arabicPeriod"/>
                      </a:pPr>
                      <a:r>
                        <a:rPr lang="en-GB" sz="1600" b="0" i="0" u="none" strike="noStrike" noProof="0" dirty="0">
                          <a:solidFill>
                            <a:schemeClr val="tx1"/>
                          </a:solidFill>
                          <a:effectLst/>
                          <a:latin typeface="Calibri"/>
                        </a:rPr>
                        <a:t>What is the difference between a </a:t>
                      </a:r>
                      <a:r>
                        <a:rPr lang="en-GB" sz="1600" b="1" i="1" u="none" strike="noStrike" noProof="0" dirty="0">
                          <a:solidFill>
                            <a:schemeClr val="tx1"/>
                          </a:solidFill>
                          <a:effectLst/>
                          <a:latin typeface="Calibri"/>
                        </a:rPr>
                        <a:t>treble clef </a:t>
                      </a:r>
                      <a:r>
                        <a:rPr lang="en-GB" sz="1600" b="0" i="0" u="none" strike="noStrike" noProof="0" dirty="0">
                          <a:solidFill>
                            <a:schemeClr val="tx1"/>
                          </a:solidFill>
                          <a:effectLst/>
                          <a:latin typeface="Calibri"/>
                        </a:rPr>
                        <a:t>and a </a:t>
                      </a:r>
                      <a:r>
                        <a:rPr lang="en-GB" sz="1600" b="1" i="1" u="none" strike="noStrike" noProof="0" dirty="0">
                          <a:solidFill>
                            <a:schemeClr val="tx1"/>
                          </a:solidFill>
                          <a:effectLst/>
                          <a:latin typeface="Calibri"/>
                        </a:rPr>
                        <a:t>bass clef</a:t>
                      </a:r>
                      <a:r>
                        <a:rPr lang="en-GB" sz="1600" b="0" i="0" u="none" strike="noStrike" noProof="0" dirty="0">
                          <a:solidFill>
                            <a:schemeClr val="tx1"/>
                          </a:solidFill>
                          <a:effectLst/>
                          <a:latin typeface="Calibri"/>
                        </a:rPr>
                        <a:t>?</a:t>
                      </a:r>
                      <a:endParaRPr lang="en-GB" dirty="0"/>
                    </a:p>
                    <a:p>
                      <a:pPr marL="342900" lvl="0" indent="-342900" algn="ctr">
                        <a:lnSpc>
                          <a:spcPct val="100000"/>
                        </a:lnSpc>
                        <a:spcBef>
                          <a:spcPts val="0"/>
                        </a:spcBef>
                        <a:spcAft>
                          <a:spcPts val="0"/>
                        </a:spcAft>
                        <a:buAutoNum type="arabicPeriod"/>
                      </a:pPr>
                      <a:r>
                        <a:rPr lang="en-GB" sz="1600" b="0" i="0" u="none" strike="noStrike" noProof="0" dirty="0">
                          <a:solidFill>
                            <a:schemeClr val="tx1"/>
                          </a:solidFill>
                          <a:effectLst/>
                          <a:latin typeface="Calibri"/>
                        </a:rPr>
                        <a:t>Which instruments would usually read music written using a </a:t>
                      </a:r>
                      <a:r>
                        <a:rPr lang="en-GB" sz="1600" b="1" i="1" u="none" strike="noStrike" noProof="0" dirty="0">
                          <a:solidFill>
                            <a:schemeClr val="tx1"/>
                          </a:solidFill>
                          <a:effectLst/>
                          <a:latin typeface="Calibri"/>
                        </a:rPr>
                        <a:t>bass clef</a:t>
                      </a:r>
                      <a:r>
                        <a:rPr lang="en-GB" sz="1600" b="0" i="0" u="none" strike="noStrike" noProof="0" dirty="0">
                          <a:solidFill>
                            <a:schemeClr val="tx1"/>
                          </a:solidFill>
                          <a:effectLst/>
                          <a:latin typeface="Calibri"/>
                        </a:rPr>
                        <a:t>?</a:t>
                      </a:r>
                      <a:endParaRPr lang="en-GB" dirty="0"/>
                    </a:p>
                    <a:p>
                      <a:pPr marL="342900" lvl="0" indent="-342900" algn="ctr">
                        <a:lnSpc>
                          <a:spcPct val="100000"/>
                        </a:lnSpc>
                        <a:spcBef>
                          <a:spcPts val="0"/>
                        </a:spcBef>
                        <a:spcAft>
                          <a:spcPts val="0"/>
                        </a:spcAft>
                        <a:buAutoNum type="arabicPeriod"/>
                      </a:pPr>
                      <a:r>
                        <a:rPr lang="en-GB" sz="1600" b="0" i="0" u="none" strike="noStrike" noProof="0" dirty="0">
                          <a:solidFill>
                            <a:schemeClr val="tx1"/>
                          </a:solidFill>
                          <a:effectLst/>
                          <a:latin typeface="Calibri"/>
                        </a:rPr>
                        <a:t>Which instruments would usually read music written using a </a:t>
                      </a:r>
                      <a:r>
                        <a:rPr lang="en-GB" sz="1600" b="1" i="1" u="none" strike="noStrike" noProof="0" dirty="0">
                          <a:solidFill>
                            <a:schemeClr val="tx1"/>
                          </a:solidFill>
                          <a:effectLst/>
                          <a:latin typeface="Calibri"/>
                        </a:rPr>
                        <a:t>treble clef</a:t>
                      </a:r>
                      <a:endParaRPr lang="en-GB" dirty="0"/>
                    </a:p>
                    <a:p>
                      <a:pPr marL="342900" lvl="0" indent="-342900" algn="ctr">
                        <a:lnSpc>
                          <a:spcPct val="100000"/>
                        </a:lnSpc>
                        <a:spcBef>
                          <a:spcPts val="0"/>
                        </a:spcBef>
                        <a:spcAft>
                          <a:spcPts val="0"/>
                        </a:spcAft>
                        <a:buAutoNum type="arabicPeriod"/>
                      </a:pPr>
                      <a:r>
                        <a:rPr lang="en-GB" sz="1600" b="0" i="0" u="none" strike="noStrike" noProof="0" dirty="0">
                          <a:solidFill>
                            <a:schemeClr val="tx1"/>
                          </a:solidFill>
                          <a:effectLst/>
                          <a:latin typeface="Calibri"/>
                        </a:rPr>
                        <a:t>Draw one of each </a:t>
                      </a:r>
                      <a:r>
                        <a:rPr lang="en-GB" sz="1600" b="1" i="1" u="none" strike="noStrike" noProof="0" dirty="0">
                          <a:solidFill>
                            <a:schemeClr val="tx1"/>
                          </a:solidFill>
                          <a:effectLst/>
                          <a:latin typeface="Calibri"/>
                        </a:rPr>
                        <a:t>clef</a:t>
                      </a:r>
                      <a:r>
                        <a:rPr lang="en-GB" sz="1600" b="0" i="0" u="none" strike="noStrike" noProof="0" dirty="0">
                          <a:solidFill>
                            <a:schemeClr val="tx1"/>
                          </a:solidFill>
                          <a:effectLst/>
                          <a:latin typeface="Calibri"/>
                        </a:rPr>
                        <a:t>, correctly positioned on a </a:t>
                      </a:r>
                      <a:r>
                        <a:rPr lang="en-GB" sz="1600" b="1" i="1" u="none" strike="noStrike" noProof="0" dirty="0">
                          <a:solidFill>
                            <a:schemeClr val="tx1"/>
                          </a:solidFill>
                          <a:effectLst/>
                          <a:latin typeface="Calibri"/>
                        </a:rPr>
                        <a:t>stave</a:t>
                      </a:r>
                      <a:r>
                        <a:rPr lang="en-GB" sz="1600" b="0" i="0" u="none" strike="noStrike" noProof="0" dirty="0">
                          <a:solidFill>
                            <a:schemeClr val="tx1"/>
                          </a:solidFill>
                          <a:effectLst/>
                          <a:latin typeface="Calibri"/>
                        </a:rPr>
                        <a:t>.</a:t>
                      </a:r>
                      <a:endParaRPr lang="en-GB"/>
                    </a:p>
                  </a:txBody>
                  <a:tcPr anchor="ct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1290280798"/>
                  </a:ext>
                </a:extLst>
              </a:tr>
            </a:tbl>
          </a:graphicData>
        </a:graphic>
      </p:graphicFrame>
    </p:spTree>
    <p:extLst>
      <p:ext uri="{BB962C8B-B14F-4D97-AF65-F5344CB8AC3E}">
        <p14:creationId xmlns:p14="http://schemas.microsoft.com/office/powerpoint/2010/main" val="1474179701"/>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F2B6F1A-7C32-762F-33A6-4B5A607127EF}"/>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dirty="0">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dirty="0">
                <a:solidFill>
                  <a:srgbClr val="000000"/>
                </a:solidFill>
                <a:effectLst/>
                <a:latin typeface="Calibri" panose="020F0502020204030204" pitchFamily="34" charset="0"/>
              </a:rPr>
              <a:t> </a:t>
            </a:r>
            <a:endParaRPr lang="en-US" sz="1000" b="0" i="0" dirty="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113DAAD-01AC-27A2-D12D-90E321799A36}"/>
              </a:ext>
            </a:extLst>
          </p:cNvPr>
          <p:cNvGrpSpPr/>
          <p:nvPr/>
        </p:nvGrpSpPr>
        <p:grpSpPr>
          <a:xfrm>
            <a:off x="69785" y="0"/>
            <a:ext cx="6735278" cy="9165253"/>
            <a:chOff x="3811901" y="0"/>
            <a:chExt cx="6728254" cy="9440716"/>
          </a:xfrm>
        </p:grpSpPr>
        <p:pic>
          <p:nvPicPr>
            <p:cNvPr id="5" name="Picture 4">
              <a:extLst>
                <a:ext uri="{FF2B5EF4-FFF2-40B4-BE49-F238E27FC236}">
                  <a16:creationId xmlns:a16="http://schemas.microsoft.com/office/drawing/2014/main" id="{ED369CD4-A1FB-2C66-A6E0-7B2FED6745C5}"/>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1362"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D4B5478E-7643-B8AD-81CB-FA885D609897}"/>
                </a:ext>
              </a:extLst>
            </p:cNvPr>
            <p:cNvSpPr/>
            <p:nvPr/>
          </p:nvSpPr>
          <p:spPr>
            <a:xfrm>
              <a:off x="3818079"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dirty="0">
                  <a:ea typeface="+mn-lt"/>
                  <a:cs typeface="+mn-lt"/>
                </a:rPr>
                <a:t>Year 7 RE Homework – Half Term 4, Week 5</a:t>
              </a:r>
              <a:endParaRPr lang="en-GB" sz="2400">
                <a:ea typeface="+mn-lt"/>
                <a:cs typeface="+mn-lt"/>
              </a:endParaRPr>
            </a:p>
          </p:txBody>
        </p:sp>
        <p:sp>
          <p:nvSpPr>
            <p:cNvPr id="7" name="Rectangle 6">
              <a:extLst>
                <a:ext uri="{FF2B5EF4-FFF2-40B4-BE49-F238E27FC236}">
                  <a16:creationId xmlns:a16="http://schemas.microsoft.com/office/drawing/2014/main" id="{A1E102B4-BDC9-221B-FD45-5F57A54954CC}"/>
                </a:ext>
              </a:extLst>
            </p:cNvPr>
            <p:cNvSpPr/>
            <p:nvPr/>
          </p:nvSpPr>
          <p:spPr>
            <a:xfrm>
              <a:off x="3812783" y="2363813"/>
              <a:ext cx="6619007" cy="4579546"/>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i="1" dirty="0">
                  <a:solidFill>
                    <a:schemeClr val="tx1"/>
                  </a:solidFill>
                  <a:latin typeface="Comic Sans MS"/>
                  <a:ea typeface="+mn-lt"/>
                  <a:cs typeface="+mn-lt"/>
                </a:rPr>
                <a:t>‘Advent doesn’t mean anything anymore. </a:t>
              </a:r>
              <a:endParaRPr lang="en-US">
                <a:solidFill>
                  <a:schemeClr val="tx1"/>
                </a:solidFill>
                <a:ea typeface="+mn-lt"/>
                <a:cs typeface="+mn-lt"/>
              </a:endParaRPr>
            </a:p>
            <a:p>
              <a:pPr algn="ctr"/>
              <a:r>
                <a:rPr lang="en-GB" i="1" dirty="0">
                  <a:solidFill>
                    <a:schemeClr val="tx1"/>
                  </a:solidFill>
                  <a:latin typeface="Comic Sans MS"/>
                  <a:ea typeface="+mn-lt"/>
                  <a:cs typeface="+mn-lt"/>
                </a:rPr>
                <a:t>It’s like Easter – it just means chocolate, </a:t>
              </a:r>
              <a:endParaRPr lang="en-US">
                <a:solidFill>
                  <a:schemeClr val="tx1"/>
                </a:solidFill>
                <a:ea typeface="+mn-lt"/>
                <a:cs typeface="+mn-lt"/>
              </a:endParaRPr>
            </a:p>
            <a:p>
              <a:pPr algn="ctr"/>
              <a:r>
                <a:rPr lang="en-GB" i="1" dirty="0">
                  <a:solidFill>
                    <a:schemeClr val="tx1"/>
                  </a:solidFill>
                  <a:latin typeface="Comic Sans MS"/>
                  <a:ea typeface="+mn-lt"/>
                  <a:cs typeface="+mn-lt"/>
                </a:rPr>
                <a:t>so, there’s no point in celebrating it.’</a:t>
              </a:r>
              <a:endParaRPr lang="en-GB" dirty="0">
                <a:solidFill>
                  <a:schemeClr val="tx1"/>
                </a:solidFill>
                <a:latin typeface="Calibri" panose="020F0502020204030204"/>
                <a:ea typeface="+mn-lt"/>
                <a:cs typeface="+mn-lt"/>
              </a:endParaRPr>
            </a:p>
            <a:p>
              <a:endParaRPr lang="en-GB" i="1" dirty="0">
                <a:solidFill>
                  <a:srgbClr val="0070C0"/>
                </a:solidFill>
                <a:latin typeface="Comic Sans MS"/>
                <a:cs typeface="Calibri"/>
              </a:endParaRPr>
            </a:p>
            <a:p>
              <a:r>
                <a:rPr lang="en-GB" sz="2000" dirty="0">
                  <a:solidFill>
                    <a:schemeClr val="tx1"/>
                  </a:solidFill>
                  <a:latin typeface="Calibri"/>
                  <a:cs typeface="Calibri"/>
                </a:rPr>
                <a:t>1. Write down any arguments you can think of that agree with this statement.</a:t>
              </a:r>
            </a:p>
            <a:p>
              <a:r>
                <a:rPr lang="en-GB" sz="2000" dirty="0">
                  <a:solidFill>
                    <a:schemeClr val="tx1"/>
                  </a:solidFill>
                  <a:latin typeface="Calibri"/>
                  <a:cs typeface="Calibri"/>
                </a:rPr>
                <a:t>2. Write down any arguments that you can think of that disagree with this statement.</a:t>
              </a:r>
            </a:p>
            <a:p>
              <a:endParaRPr lang="en-GB" sz="2000" dirty="0">
                <a:solidFill>
                  <a:schemeClr val="tx1"/>
                </a:solidFill>
                <a:latin typeface="Calibri"/>
                <a:cs typeface="Calibri"/>
              </a:endParaRPr>
            </a:p>
            <a:p>
              <a:endParaRPr lang="en-GB" sz="2000" dirty="0">
                <a:solidFill>
                  <a:schemeClr val="tx1"/>
                </a:solidFill>
                <a:latin typeface="Calibri"/>
                <a:cs typeface="Calibri"/>
              </a:endParaRPr>
            </a:p>
            <a:p>
              <a:endParaRPr lang="en-GB" sz="2000" dirty="0">
                <a:solidFill>
                  <a:schemeClr val="tx1"/>
                </a:solidFill>
                <a:latin typeface="Calibri"/>
                <a:cs typeface="Calibri"/>
              </a:endParaRPr>
            </a:p>
            <a:p>
              <a:endParaRPr lang="en-GB" sz="2000" dirty="0">
                <a:solidFill>
                  <a:schemeClr val="tx1"/>
                </a:solidFill>
                <a:latin typeface="Calibri"/>
                <a:cs typeface="Calibri"/>
              </a:endParaRPr>
            </a:p>
            <a:p>
              <a:endParaRPr lang="en-GB" sz="2000" dirty="0">
                <a:solidFill>
                  <a:schemeClr val="tx1"/>
                </a:solidFill>
                <a:latin typeface="Calibri"/>
                <a:cs typeface="Calibri"/>
              </a:endParaRPr>
            </a:p>
            <a:p>
              <a:endParaRPr lang="en-GB" sz="2000" dirty="0">
                <a:solidFill>
                  <a:schemeClr val="tx1"/>
                </a:solidFill>
                <a:latin typeface="Calibri"/>
                <a:cs typeface="Calibri"/>
              </a:endParaRPr>
            </a:p>
          </p:txBody>
        </p:sp>
        <p:sp>
          <p:nvSpPr>
            <p:cNvPr id="8" name="Rectangle 7">
              <a:extLst>
                <a:ext uri="{FF2B5EF4-FFF2-40B4-BE49-F238E27FC236}">
                  <a16:creationId xmlns:a16="http://schemas.microsoft.com/office/drawing/2014/main" id="{D6B7D165-CA0C-6415-76E8-4C5D379B67E7}"/>
                </a:ext>
              </a:extLst>
            </p:cNvPr>
            <p:cNvSpPr/>
            <p:nvPr/>
          </p:nvSpPr>
          <p:spPr>
            <a:xfrm>
              <a:off x="3827175"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dirty="0"/>
                <a:t>What have been your strengths in RE this week?</a:t>
              </a:r>
              <a:endParaRPr lang="en-US" sz="1400">
                <a:cs typeface="Calibri"/>
              </a:endParaRPr>
            </a:p>
            <a:p>
              <a:pPr marL="236855" indent="-236855">
                <a:buFont typeface="+mj-lt"/>
                <a:buAutoNum type="arabicPeriod"/>
              </a:pPr>
              <a:r>
                <a:rPr lang="en-GB" sz="1400" dirty="0"/>
                <a:t>What have been the areas that have challenged you in Christianity this week?</a:t>
              </a:r>
              <a:endParaRPr lang="en-GB" sz="1400">
                <a:cs typeface="Calibri"/>
              </a:endParaRPr>
            </a:p>
            <a:p>
              <a:pPr marL="236855" indent="-236855">
                <a:buFont typeface="+mj-lt"/>
                <a:buAutoNum type="arabicPeriod"/>
              </a:pPr>
              <a:r>
                <a:rPr lang="en-GB" sz="1400" dirty="0"/>
                <a:t>How could you improve next week?</a:t>
              </a:r>
              <a:endParaRPr lang="en-GB" sz="1400">
                <a:cs typeface="Calibri" panose="020F0502020204030204"/>
              </a:endParaRPr>
            </a:p>
          </p:txBody>
        </p:sp>
        <p:sp>
          <p:nvSpPr>
            <p:cNvPr id="9" name="Rectangle 8">
              <a:extLst>
                <a:ext uri="{FF2B5EF4-FFF2-40B4-BE49-F238E27FC236}">
                  <a16:creationId xmlns:a16="http://schemas.microsoft.com/office/drawing/2014/main" id="{F6CBAD3E-CFEE-AD91-0080-CBB3FDC69B60}"/>
                </a:ext>
              </a:extLst>
            </p:cNvPr>
            <p:cNvSpPr/>
            <p:nvPr/>
          </p:nvSpPr>
          <p:spPr>
            <a:xfrm>
              <a:off x="3827175"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dirty="0">
                  <a:ea typeface="+mn-lt"/>
                  <a:cs typeface="+mn-lt"/>
                </a:rPr>
                <a:t>Extension Task – What is your own opinion on the question above? Justify your answer.</a:t>
              </a:r>
            </a:p>
          </p:txBody>
        </p:sp>
        <p:sp>
          <p:nvSpPr>
            <p:cNvPr id="10" name="Rectangle 9">
              <a:extLst>
                <a:ext uri="{FF2B5EF4-FFF2-40B4-BE49-F238E27FC236}">
                  <a16:creationId xmlns:a16="http://schemas.microsoft.com/office/drawing/2014/main" id="{AFEA8F04-08F3-3FCB-8F02-735F4B4388D6}"/>
                </a:ext>
              </a:extLst>
            </p:cNvPr>
            <p:cNvSpPr/>
            <p:nvPr/>
          </p:nvSpPr>
          <p:spPr>
            <a:xfrm>
              <a:off x="3823349"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1600" dirty="0"/>
                <a:t>K</a:t>
              </a:r>
              <a:r>
                <a:rPr lang="en-GB" dirty="0"/>
                <a:t>ey words – Advent, saviour, covenant, wreath</a:t>
              </a:r>
              <a:endParaRPr lang="en-GB">
                <a:cs typeface="Calibri"/>
              </a:endParaRPr>
            </a:p>
          </p:txBody>
        </p:sp>
        <p:sp>
          <p:nvSpPr>
            <p:cNvPr id="11" name="Rectangle 10">
              <a:extLst>
                <a:ext uri="{FF2B5EF4-FFF2-40B4-BE49-F238E27FC236}">
                  <a16:creationId xmlns:a16="http://schemas.microsoft.com/office/drawing/2014/main" id="{D11BF69D-1CFD-55B1-9B4D-C48057452F37}"/>
                </a:ext>
              </a:extLst>
            </p:cNvPr>
            <p:cNvSpPr/>
            <p:nvPr/>
          </p:nvSpPr>
          <p:spPr>
            <a:xfrm>
              <a:off x="3811901" y="1261024"/>
              <a:ext cx="6561438" cy="96328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dirty="0">
                  <a:ea typeface="+mn-lt"/>
                  <a:cs typeface="+mn-lt"/>
                </a:rPr>
                <a:t>Name one of the miracles that Jesus performed. Do you believe in miracles? Justify your answer.</a:t>
              </a:r>
              <a:endParaRPr lang="en-US" dirty="0"/>
            </a:p>
          </p:txBody>
        </p:sp>
      </p:grpSp>
      <p:pic>
        <p:nvPicPr>
          <p:cNvPr id="2" name="Picture 1" descr="Image result for advent wreath">
            <a:extLst>
              <a:ext uri="{FF2B5EF4-FFF2-40B4-BE49-F238E27FC236}">
                <a16:creationId xmlns:a16="http://schemas.microsoft.com/office/drawing/2014/main" id="{C41B7D0A-0BFC-3415-5EF0-902F29667B73}"/>
              </a:ext>
            </a:extLst>
          </p:cNvPr>
          <p:cNvPicPr>
            <a:picLocks noChangeAspect="1"/>
          </p:cNvPicPr>
          <p:nvPr/>
        </p:nvPicPr>
        <p:blipFill>
          <a:blip r:embed="rId3"/>
          <a:stretch>
            <a:fillRect/>
          </a:stretch>
        </p:blipFill>
        <p:spPr>
          <a:xfrm>
            <a:off x="820013" y="4788860"/>
            <a:ext cx="2441750" cy="1912089"/>
          </a:xfrm>
          <a:prstGeom prst="rect">
            <a:avLst/>
          </a:prstGeom>
        </p:spPr>
      </p:pic>
      <p:pic>
        <p:nvPicPr>
          <p:cNvPr id="12" name="Picture 11" descr="Image result for advent calendar chocolate">
            <a:extLst>
              <a:ext uri="{FF2B5EF4-FFF2-40B4-BE49-F238E27FC236}">
                <a16:creationId xmlns:a16="http://schemas.microsoft.com/office/drawing/2014/main" id="{12616B44-DFD2-8609-45CC-362C5DD9334F}"/>
              </a:ext>
            </a:extLst>
          </p:cNvPr>
          <p:cNvPicPr>
            <a:picLocks noChangeAspect="1"/>
          </p:cNvPicPr>
          <p:nvPr/>
        </p:nvPicPr>
        <p:blipFill>
          <a:blip r:embed="rId4"/>
          <a:stretch>
            <a:fillRect/>
          </a:stretch>
        </p:blipFill>
        <p:spPr>
          <a:xfrm>
            <a:off x="4092413" y="4459360"/>
            <a:ext cx="2231843" cy="2239926"/>
          </a:xfrm>
          <a:prstGeom prst="rect">
            <a:avLst/>
          </a:prstGeom>
        </p:spPr>
      </p:pic>
    </p:spTree>
    <p:extLst>
      <p:ext uri="{BB962C8B-B14F-4D97-AF65-F5344CB8AC3E}">
        <p14:creationId xmlns:p14="http://schemas.microsoft.com/office/powerpoint/2010/main" val="3100385983"/>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9746" y="0"/>
            <a:ext cx="6728254" cy="9440716"/>
            <a:chOff x="129746" y="0"/>
            <a:chExt cx="6728254"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7 Science Homework – Half Term 4, Week 5</a:t>
              </a:r>
              <a:endParaRPr lang="en-GB" sz="2400" dirty="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29746" y="2967262"/>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ea typeface="+mn-lt"/>
                  <a:cs typeface="+mn-lt"/>
                </a:rPr>
                <a:t>Main Task (19</a:t>
              </a:r>
              <a:r>
                <a:rPr lang="en-GB" baseline="30000" dirty="0">
                  <a:ea typeface="+mn-lt"/>
                  <a:cs typeface="+mn-lt"/>
                </a:rPr>
                <a:t>th</a:t>
              </a:r>
              <a:r>
                <a:rPr lang="en-GB" dirty="0">
                  <a:ea typeface="+mn-lt"/>
                  <a:cs typeface="+mn-lt"/>
                </a:rPr>
                <a:t> March 2024):</a:t>
              </a:r>
            </a:p>
            <a:p>
              <a:pPr algn="ctr"/>
              <a:r>
                <a:rPr lang="en-GB" b="1" u="sng" dirty="0">
                  <a:ea typeface="+mn-lt"/>
                  <a:cs typeface="+mn-lt"/>
                </a:rPr>
                <a:t>Due: 26</a:t>
              </a:r>
              <a:r>
                <a:rPr lang="en-GB" b="1" u="sng" baseline="30000" dirty="0">
                  <a:ea typeface="+mn-lt"/>
                  <a:cs typeface="+mn-lt"/>
                </a:rPr>
                <a:t>th</a:t>
              </a:r>
              <a:r>
                <a:rPr lang="en-GB" b="1" u="sng" dirty="0">
                  <a:ea typeface="+mn-lt"/>
                  <a:cs typeface="+mn-lt"/>
                </a:rPr>
                <a:t> March 2024</a:t>
              </a:r>
            </a:p>
            <a:p>
              <a:endParaRPr lang="en-GB" dirty="0">
                <a:ea typeface="+mn-lt"/>
                <a:cs typeface="+mn-lt"/>
              </a:endParaRPr>
            </a:p>
            <a:p>
              <a:r>
                <a:rPr lang="en-GB" b="1" u="sng" dirty="0">
                  <a:ea typeface="+mn-lt"/>
                  <a:cs typeface="+mn-lt"/>
                </a:rPr>
                <a:t>Recap on Energy </a:t>
              </a:r>
            </a:p>
            <a:p>
              <a:endParaRPr lang="en-GB" b="1" u="sng" dirty="0">
                <a:ea typeface="+mn-lt"/>
                <a:cs typeface="+mn-lt"/>
              </a:endParaRPr>
            </a:p>
            <a:p>
              <a:r>
                <a:rPr lang="en-GB" dirty="0">
                  <a:ea typeface="+mn-lt"/>
                  <a:cs typeface="+mn-lt"/>
                </a:rPr>
                <a:t>3.1.17 to 3.1.20 – Calculating Fuel Bills </a:t>
              </a:r>
            </a:p>
            <a:p>
              <a:r>
                <a:rPr lang="en-GB" dirty="0">
                  <a:ea typeface="+mn-lt"/>
                  <a:cs typeface="+mn-lt"/>
                </a:rPr>
                <a:t>to Renewable Energy</a:t>
              </a:r>
            </a:p>
            <a:p>
              <a:endParaRPr lang="en-GB" dirty="0">
                <a:ea typeface="+mn-lt"/>
                <a:cs typeface="+mn-lt"/>
              </a:endParaRPr>
            </a:p>
            <a:p>
              <a:r>
                <a:rPr lang="en-GB" b="1" u="sng" dirty="0">
                  <a:ea typeface="+mn-lt"/>
                  <a:cs typeface="+mn-lt"/>
                </a:rPr>
                <a:t>Recap on Light and Space</a:t>
              </a:r>
            </a:p>
            <a:p>
              <a:endParaRPr lang="en-GB" b="1" u="sng" dirty="0">
                <a:ea typeface="+mn-lt"/>
                <a:cs typeface="+mn-lt"/>
              </a:endParaRPr>
            </a:p>
            <a:p>
              <a:r>
                <a:rPr lang="en-GB" dirty="0">
                  <a:ea typeface="+mn-lt"/>
                  <a:cs typeface="+mn-lt"/>
                </a:rPr>
                <a:t>3.3.18 to 3.3.21 – The Human Eye </a:t>
              </a:r>
            </a:p>
            <a:p>
              <a:r>
                <a:rPr lang="en-GB" dirty="0">
                  <a:ea typeface="+mn-lt"/>
                  <a:cs typeface="+mn-lt"/>
                </a:rPr>
                <a:t>to Colour</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ea typeface="+mn-lt"/>
                  <a:cs typeface="+mn-lt"/>
                </a:rPr>
                <a:t>Extension Task – Complete Crosswords / Exam Style Questions inside Chemistry or Biology Extension Booklets, Mark Date Completed.  </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dirty="0"/>
                <a:t>Key words – Refraction, Lenses, Human Eye, Colour, Seeing Colour, Fuel Cost, Fuel Bills, Renewable Energy, Non-Renewable Energy</a:t>
              </a: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164550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normAutofit/>
            </a:bodyPr>
            <a:lstStyle/>
            <a:p>
              <a:pPr algn="ctr"/>
              <a:r>
                <a:rPr lang="en-GB" sz="1700" dirty="0">
                  <a:cs typeface="Calibri"/>
                </a:rPr>
                <a:t>Recap: </a:t>
              </a:r>
            </a:p>
            <a:p>
              <a:pPr algn="ctr"/>
              <a:endParaRPr lang="en-GB" sz="1700" dirty="0">
                <a:cs typeface="Calibri"/>
              </a:endParaRPr>
            </a:p>
            <a:p>
              <a:pPr algn="ctr"/>
              <a:r>
                <a:rPr lang="en-GB" sz="1700" dirty="0">
                  <a:cs typeface="Calibri"/>
                </a:rPr>
                <a:t>See Below</a:t>
              </a:r>
            </a:p>
          </p:txBody>
        </p:sp>
      </p:grpSp>
      <p:pic>
        <p:nvPicPr>
          <p:cNvPr id="5122" name="Picture 2">
            <a:extLst>
              <a:ext uri="{FF2B5EF4-FFF2-40B4-BE49-F238E27FC236}">
                <a16:creationId xmlns:a16="http://schemas.microsoft.com/office/drawing/2014/main" id="{E1FEA0C8-47C7-A78C-00B4-48E141A42E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01287" y="4251241"/>
            <a:ext cx="2296085" cy="22960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5388265"/>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5152" y="0"/>
            <a:ext cx="6732848" cy="9900984"/>
            <a:chOff x="125152" y="0"/>
            <a:chExt cx="6732848"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Year7 Young Enterprise, Homework – </a:t>
              </a:r>
              <a:r>
                <a:rPr lang="en-GB" sz="2400" b="1">
                  <a:ea typeface="+mn-lt"/>
                  <a:cs typeface="+mn-lt"/>
                </a:rPr>
                <a:t>Half Term 4, Week 5</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29505" y="2554726"/>
              <a:ext cx="6576953" cy="376787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000" u="sng" dirty="0">
                  <a:latin typeface="Calibri"/>
                  <a:ea typeface="+mn-lt"/>
                  <a:cs typeface="+mn-lt"/>
                </a:rPr>
                <a:t>Main Task</a:t>
              </a:r>
              <a:endParaRPr lang="en-GB" sz="2000" u="sng" dirty="0">
                <a:latin typeface="-webkit-standard"/>
                <a:ea typeface="+mn-lt"/>
                <a:cs typeface="+mn-lt"/>
              </a:endParaRPr>
            </a:p>
            <a:p>
              <a:pPr algn="ctr"/>
              <a:endParaRPr lang="en-GB"/>
            </a:p>
            <a:p>
              <a:pPr algn="ctr"/>
              <a:r>
                <a:rPr lang="en-GB" dirty="0">
                  <a:ea typeface="+mn-lt"/>
                  <a:cs typeface="+mn-lt"/>
                </a:rPr>
                <a:t>Q1 Many people mix-up or incorrectly define revenue and profit.</a:t>
              </a:r>
              <a:endParaRPr lang="en-GB" dirty="0"/>
            </a:p>
            <a:p>
              <a:pPr algn="ctr"/>
              <a:r>
                <a:rPr lang="en-GB" dirty="0">
                  <a:ea typeface="+mn-lt"/>
                  <a:cs typeface="+mn-lt"/>
                </a:rPr>
                <a:t>What do the terms revenue and profit actually mean? (2 marks)</a:t>
              </a:r>
              <a:endParaRPr lang="en-GB" dirty="0"/>
            </a:p>
            <a:p>
              <a:pPr algn="ctr"/>
              <a:endParaRPr lang="en-GB"/>
            </a:p>
            <a:p>
              <a:pPr algn="ctr"/>
              <a:r>
                <a:rPr lang="en-GB" dirty="0">
                  <a:ea typeface="+mn-lt"/>
                  <a:cs typeface="+mn-lt"/>
                </a:rPr>
                <a:t>Q2 Having lots of revenue doesn’t mean you will have lots of profit. Why? (2 marks)</a:t>
              </a:r>
              <a:endParaRPr lang="en-GB" dirty="0"/>
            </a:p>
            <a:p>
              <a:pPr algn="ctr"/>
              <a:endParaRPr lang="en-GB"/>
            </a:p>
            <a:p>
              <a:pPr algn="ctr"/>
              <a:r>
                <a:rPr lang="en-GB" dirty="0">
                  <a:ea typeface="+mn-lt"/>
                  <a:cs typeface="+mn-lt"/>
                </a:rPr>
                <a:t>Q3 Give examples of 4 costs a business could have. (4 marks)</a:t>
              </a:r>
              <a:endParaRPr lang="en-GB" dirty="0"/>
            </a:p>
            <a:p>
              <a:pPr algn="ctr"/>
              <a:endParaRPr lang="en-GB"/>
            </a:p>
            <a:p>
              <a:pPr algn="ctr"/>
              <a:r>
                <a:rPr lang="en-GB" dirty="0">
                  <a:ea typeface="+mn-lt"/>
                  <a:cs typeface="+mn-lt"/>
                </a:rPr>
                <a:t>Q4 Having lots of costs doesn’t mean a business will not have profit. Explain why. (2 marks)</a:t>
              </a:r>
              <a:endParaRPr lang="en-GB" dirty="0"/>
            </a:p>
            <a:p>
              <a:endParaRPr lang="en-GB" sz="1600">
                <a:latin typeface="Calibri"/>
                <a:ea typeface="Calibri"/>
                <a:cs typeface="Calibri"/>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this week?</a:t>
              </a:r>
            </a:p>
            <a:p>
              <a:pPr marL="342900" indent="-342900">
                <a:buFont typeface="+mj-lt"/>
                <a:buAutoNum type="arabicPeriod"/>
              </a:pPr>
              <a:r>
                <a:rPr lang="en-GB"/>
                <a:t>What have been the areas that have challenged you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486562"/>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dirty="0">
                  <a:ea typeface="+mn-lt"/>
                  <a:cs typeface="+mn-lt"/>
                </a:rPr>
                <a:t>Extension Task — </a:t>
              </a:r>
              <a:r>
                <a:rPr lang="en-US" sz="1400" dirty="0">
                  <a:ea typeface="+mn-lt"/>
                  <a:cs typeface="+mn-lt"/>
                </a:rPr>
                <a:t> </a:t>
              </a:r>
              <a:endParaRPr lang="en-US" sz="1400" dirty="0">
                <a:ea typeface="Calibri"/>
                <a:cs typeface="Calibri"/>
              </a:endParaRPr>
            </a:p>
            <a:p>
              <a:pPr algn="ctr"/>
              <a:r>
                <a:rPr lang="en-US" sz="1400" dirty="0">
                  <a:ea typeface="+mn-lt"/>
                  <a:cs typeface="+mn-lt"/>
                </a:rPr>
                <a:t>How could a business </a:t>
              </a:r>
              <a:r>
                <a:rPr lang="en-US" sz="1400" dirty="0" err="1">
                  <a:ea typeface="+mn-lt"/>
                  <a:cs typeface="+mn-lt"/>
                </a:rPr>
                <a:t>minimise</a:t>
              </a:r>
              <a:r>
                <a:rPr lang="en-US" sz="1400" dirty="0">
                  <a:ea typeface="+mn-lt"/>
                  <a:cs typeface="+mn-lt"/>
                </a:rPr>
                <a:t> costs? Give 5 examples. (5 marks)</a:t>
              </a:r>
              <a:endParaRPr lang="en-US" dirty="0"/>
            </a:p>
            <a:p>
              <a:pPr algn="ctr"/>
              <a:endParaRPr lang="en-US" sz="1400" dirty="0">
                <a:ea typeface="Calibri"/>
                <a:cs typeface="Calibri"/>
              </a:endParaRPr>
            </a:p>
          </p:txBody>
        </p:sp>
        <p:sp>
          <p:nvSpPr>
            <p:cNvPr id="7" name="Rectangle 6">
              <a:extLst>
                <a:ext uri="{FF2B5EF4-FFF2-40B4-BE49-F238E27FC236}">
                  <a16:creationId xmlns:a16="http://schemas.microsoft.com/office/drawing/2014/main" id="{D3695D3E-C125-EF5F-32F6-B7E32E204520}"/>
                </a:ext>
              </a:extLst>
            </p:cNvPr>
            <p:cNvSpPr/>
            <p:nvPr/>
          </p:nvSpPr>
          <p:spPr>
            <a:xfrm>
              <a:off x="125152" y="6544985"/>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t>Key words: Revenue, Profit</a:t>
              </a:r>
              <a:endParaRPr lang="en-GB" dirty="0">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114865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dirty="0"/>
                <a:t>Define the following terms:</a:t>
              </a:r>
            </a:p>
            <a:p>
              <a:pPr algn="ctr"/>
              <a:r>
                <a:rPr lang="en-GB" sz="2400" dirty="0">
                  <a:ea typeface="Calibri"/>
                  <a:cs typeface="Calibri"/>
                </a:rPr>
                <a:t>Bank Loan           Overdraft</a:t>
              </a:r>
            </a:p>
          </p:txBody>
        </p:sp>
      </p:grpSp>
    </p:spTree>
    <p:extLst>
      <p:ext uri="{BB962C8B-B14F-4D97-AF65-F5344CB8AC3E}">
        <p14:creationId xmlns:p14="http://schemas.microsoft.com/office/powerpoint/2010/main" val="3446107221"/>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D04B129-F6FF-BC39-152F-B9FE6D710311}"/>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a:stretch>
            <a:fillRect/>
          </a:stretch>
        </p:blipFill>
        <p:spPr bwMode="auto">
          <a:xfrm>
            <a:off x="877449" y="396580"/>
            <a:ext cx="5103099" cy="476888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A8E3E77D-B077-A654-F534-EF5EBAEBDFC0}"/>
              </a:ext>
            </a:extLst>
          </p:cNvPr>
          <p:cNvSpPr/>
          <p:nvPr/>
        </p:nvSpPr>
        <p:spPr>
          <a:xfrm>
            <a:off x="161340" y="5631382"/>
            <a:ext cx="6535321" cy="3878039"/>
          </a:xfrm>
          <a:prstGeom prst="rect">
            <a:avLst/>
          </a:prstGeom>
        </p:spPr>
        <p:style>
          <a:lnRef idx="2">
            <a:schemeClr val="dk1"/>
          </a:lnRef>
          <a:fillRef idx="1">
            <a:schemeClr val="lt1"/>
          </a:fillRef>
          <a:effectRef idx="0">
            <a:schemeClr val="dk1"/>
          </a:effectRef>
          <a:fontRef idx="minor">
            <a:schemeClr val="dk1"/>
          </a:fontRef>
        </p:style>
        <p:txBody>
          <a:bodyPr lIns="91441" tIns="45720" rIns="91441" bIns="45720" rtlCol="0" anchor="ctr"/>
          <a:lstStyle/>
          <a:p>
            <a:pPr algn="ctr"/>
            <a:r>
              <a:rPr lang="en-GB" sz="8800" b="1">
                <a:cs typeface="Calibri"/>
              </a:rPr>
              <a:t>Week 6  Homework</a:t>
            </a:r>
          </a:p>
        </p:txBody>
      </p:sp>
    </p:spTree>
    <p:extLst>
      <p:ext uri="{BB962C8B-B14F-4D97-AF65-F5344CB8AC3E}">
        <p14:creationId xmlns:p14="http://schemas.microsoft.com/office/powerpoint/2010/main" val="3277004613"/>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30AA77-4BFB-B67D-299A-E4BC10B12AA9}"/>
              </a:ext>
            </a:extLst>
          </p:cNvPr>
          <p:cNvSpPr/>
          <p:nvPr/>
        </p:nvSpPr>
        <p:spPr>
          <a:xfrm>
            <a:off x="135923" y="111213"/>
            <a:ext cx="5375191" cy="1049936"/>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a:ea typeface="+mn-lt"/>
                <a:cs typeface="+mn-lt"/>
              </a:rPr>
              <a:t>Week 6 Homework Due Dates</a:t>
            </a:r>
            <a:endParaRPr lang="en-GB" sz="2750" b="1"/>
          </a:p>
        </p:txBody>
      </p:sp>
      <p:pic>
        <p:nvPicPr>
          <p:cNvPr id="14" name="Picture 2">
            <a:extLst>
              <a:ext uri="{FF2B5EF4-FFF2-40B4-BE49-F238E27FC236}">
                <a16:creationId xmlns:a16="http://schemas.microsoft.com/office/drawing/2014/main" id="{C4C8810F-ECCE-8BD1-EBC5-AAA21746CE8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76CC389-86CD-DB18-0F1A-B45D59E34D8F}"/>
              </a:ext>
            </a:extLst>
          </p:cNvPr>
          <p:cNvSpPr txBox="1"/>
          <p:nvPr/>
        </p:nvSpPr>
        <p:spPr>
          <a:xfrm>
            <a:off x="145019" y="9500875"/>
            <a:ext cx="6561438" cy="400110"/>
          </a:xfrm>
          <a:prstGeom prst="rect">
            <a:avLst/>
          </a:prstGeom>
          <a:noFill/>
        </p:spPr>
        <p:txBody>
          <a:bodyPr wrap="square">
            <a:spAutoFit/>
          </a:bodyPr>
          <a:lstStyle/>
          <a:p>
            <a:pPr algn="ctr" rtl="0" fontAlgn="base"/>
            <a:r>
              <a:rPr lang="en-US" sz="10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1000">
                <a:solidFill>
                  <a:srgbClr val="000000"/>
                </a:solidFill>
                <a:latin typeface="Calibri" panose="020F0502020204030204" pitchFamily="34" charset="0"/>
              </a:rPr>
              <a:t> </a:t>
            </a:r>
            <a:endParaRPr lang="en-US" sz="1000">
              <a:solidFill>
                <a:srgbClr val="000000"/>
              </a:solidFill>
              <a:latin typeface="Segoe UI" panose="020B0502040204020203" pitchFamily="34" charset="0"/>
            </a:endParaRPr>
          </a:p>
        </p:txBody>
      </p:sp>
      <p:graphicFrame>
        <p:nvGraphicFramePr>
          <p:cNvPr id="3" name="Table 2">
            <a:extLst>
              <a:ext uri="{FF2B5EF4-FFF2-40B4-BE49-F238E27FC236}">
                <a16:creationId xmlns:a16="http://schemas.microsoft.com/office/drawing/2014/main" id="{C32164EC-FDA2-1F95-455D-799E0399AAC2}"/>
              </a:ext>
            </a:extLst>
          </p:cNvPr>
          <p:cNvGraphicFramePr>
            <a:graphicFrameLocks noGrp="1"/>
          </p:cNvGraphicFramePr>
          <p:nvPr/>
        </p:nvGraphicFramePr>
        <p:xfrm>
          <a:off x="145019" y="1391478"/>
          <a:ext cx="6561438" cy="7792284"/>
        </p:xfrm>
        <a:graphic>
          <a:graphicData uri="http://schemas.openxmlformats.org/drawingml/2006/table">
            <a:tbl>
              <a:tblPr firstRow="1" bandRow="1">
                <a:tableStyleId>{5940675A-B579-460E-94D1-54222C63F5DA}</a:tableStyleId>
              </a:tblPr>
              <a:tblGrid>
                <a:gridCol w="2187146">
                  <a:extLst>
                    <a:ext uri="{9D8B030D-6E8A-4147-A177-3AD203B41FA5}">
                      <a16:colId xmlns:a16="http://schemas.microsoft.com/office/drawing/2014/main" val="3977397868"/>
                    </a:ext>
                  </a:extLst>
                </a:gridCol>
                <a:gridCol w="2187146">
                  <a:extLst>
                    <a:ext uri="{9D8B030D-6E8A-4147-A177-3AD203B41FA5}">
                      <a16:colId xmlns:a16="http://schemas.microsoft.com/office/drawing/2014/main" val="4218396319"/>
                    </a:ext>
                  </a:extLst>
                </a:gridCol>
                <a:gridCol w="2187146">
                  <a:extLst>
                    <a:ext uri="{9D8B030D-6E8A-4147-A177-3AD203B41FA5}">
                      <a16:colId xmlns:a16="http://schemas.microsoft.com/office/drawing/2014/main" val="2771430138"/>
                    </a:ext>
                  </a:extLst>
                </a:gridCol>
              </a:tblGrid>
              <a:tr h="649357">
                <a:tc>
                  <a:txBody>
                    <a:bodyPr/>
                    <a:lstStyle/>
                    <a:p>
                      <a:pPr algn="l"/>
                      <a:r>
                        <a:rPr lang="en-GB" sz="1800" b="1"/>
                        <a:t>Subject</a:t>
                      </a:r>
                    </a:p>
                  </a:txBody>
                  <a:tcPr anchor="ctr"/>
                </a:tc>
                <a:tc>
                  <a:txBody>
                    <a:bodyPr/>
                    <a:lstStyle/>
                    <a:p>
                      <a:pPr algn="l"/>
                      <a:r>
                        <a:rPr lang="en-GB" sz="1800" b="1"/>
                        <a:t>Day Due</a:t>
                      </a:r>
                    </a:p>
                  </a:txBody>
                  <a:tcPr anchor="ctr"/>
                </a:tc>
                <a:tc>
                  <a:txBody>
                    <a:bodyPr/>
                    <a:lstStyle/>
                    <a:p>
                      <a:pPr algn="l"/>
                      <a:r>
                        <a:rPr lang="en-GB" sz="1800" b="1"/>
                        <a:t>Date Due</a:t>
                      </a:r>
                    </a:p>
                  </a:txBody>
                  <a:tcPr anchor="ctr"/>
                </a:tc>
                <a:extLst>
                  <a:ext uri="{0D108BD9-81ED-4DB2-BD59-A6C34878D82A}">
                    <a16:rowId xmlns:a16="http://schemas.microsoft.com/office/drawing/2014/main" val="2946869335"/>
                  </a:ext>
                </a:extLst>
              </a:tr>
              <a:tr h="649357">
                <a:tc>
                  <a:txBody>
                    <a:bodyPr/>
                    <a:lstStyle/>
                    <a:p>
                      <a:pPr algn="l"/>
                      <a:r>
                        <a:rPr lang="en-GB" sz="1800" b="1"/>
                        <a:t>Academic PE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36108134"/>
                  </a:ext>
                </a:extLst>
              </a:tr>
              <a:tr h="649357">
                <a:tc>
                  <a:txBody>
                    <a:bodyPr/>
                    <a:lstStyle/>
                    <a:p>
                      <a:pPr algn="l"/>
                      <a:r>
                        <a:rPr lang="en-GB" sz="1800" b="1"/>
                        <a:t>Art</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998682790"/>
                  </a:ext>
                </a:extLst>
              </a:tr>
              <a:tr h="649357">
                <a:tc>
                  <a:txBody>
                    <a:bodyPr/>
                    <a:lstStyle/>
                    <a:p>
                      <a:pPr algn="l"/>
                      <a:r>
                        <a:rPr lang="en-GB" sz="1800" b="1"/>
                        <a:t>English</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950583760"/>
                  </a:ext>
                </a:extLst>
              </a:tr>
              <a:tr h="649357">
                <a:tc>
                  <a:txBody>
                    <a:bodyPr/>
                    <a:lstStyle/>
                    <a:p>
                      <a:pPr algn="l"/>
                      <a:r>
                        <a:rPr lang="en-GB" sz="1800" b="1"/>
                        <a:t>Geography</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444706168"/>
                  </a:ext>
                </a:extLst>
              </a:tr>
              <a:tr h="649357">
                <a:tc>
                  <a:txBody>
                    <a:bodyPr/>
                    <a:lstStyle/>
                    <a:p>
                      <a:pPr algn="l"/>
                      <a:r>
                        <a:rPr lang="en-GB" sz="1800" b="1"/>
                        <a:t>History</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305587259"/>
                  </a:ext>
                </a:extLst>
              </a:tr>
              <a:tr h="649357">
                <a:tc>
                  <a:txBody>
                    <a:bodyPr/>
                    <a:lstStyle/>
                    <a:p>
                      <a:pPr algn="l"/>
                      <a:r>
                        <a:rPr lang="en-GB" sz="1800" b="1"/>
                        <a:t>Languages</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805987368"/>
                  </a:ext>
                </a:extLst>
              </a:tr>
              <a:tr h="649357">
                <a:tc>
                  <a:txBody>
                    <a:bodyPr/>
                    <a:lstStyle/>
                    <a:p>
                      <a:pPr algn="l"/>
                      <a:r>
                        <a:rPr lang="en-GB" sz="1800" b="1"/>
                        <a:t>Maths</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3591606519"/>
                  </a:ext>
                </a:extLst>
              </a:tr>
              <a:tr h="649357">
                <a:tc>
                  <a:txBody>
                    <a:bodyPr/>
                    <a:lstStyle/>
                    <a:p>
                      <a:pPr algn="l"/>
                      <a:r>
                        <a:rPr lang="en-GB" sz="1800" b="1"/>
                        <a:t>Music</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373970974"/>
                  </a:ext>
                </a:extLst>
              </a:tr>
              <a:tr h="649357">
                <a:tc>
                  <a:txBody>
                    <a:bodyPr/>
                    <a:lstStyle/>
                    <a:p>
                      <a:pPr algn="l"/>
                      <a:r>
                        <a:rPr lang="en-GB" sz="1800" b="1"/>
                        <a:t>RE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2868347252"/>
                  </a:ext>
                </a:extLst>
              </a:tr>
              <a:tr h="649357">
                <a:tc>
                  <a:txBody>
                    <a:bodyPr/>
                    <a:lstStyle/>
                    <a:p>
                      <a:pPr algn="l"/>
                      <a:r>
                        <a:rPr lang="en-GB" sz="1800" b="1"/>
                        <a:t>Science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4066290185"/>
                  </a:ext>
                </a:extLst>
              </a:tr>
              <a:tr h="649357">
                <a:tc>
                  <a:txBody>
                    <a:bodyPr/>
                    <a:lstStyle/>
                    <a:p>
                      <a:pPr algn="l"/>
                      <a:r>
                        <a:rPr lang="en-GB" sz="1800" b="1"/>
                        <a:t>Young Enterprise</a:t>
                      </a:r>
                    </a:p>
                  </a:txBody>
                  <a:tcPr anchor="ctr"/>
                </a:tc>
                <a:tc>
                  <a:txBody>
                    <a:bodyPr/>
                    <a:lstStyle/>
                    <a:p>
                      <a:pPr algn="l"/>
                      <a:endParaRPr lang="en-GB" sz="1800" b="1"/>
                    </a:p>
                  </a:txBody>
                  <a:tcPr anchor="ctr"/>
                </a:tc>
                <a:tc>
                  <a:txBody>
                    <a:bodyPr/>
                    <a:lstStyle/>
                    <a:p>
                      <a:pPr algn="l"/>
                      <a:endParaRPr lang="en-GB" sz="1800" b="1"/>
                    </a:p>
                  </a:txBody>
                  <a:tcPr anchor="ctr"/>
                </a:tc>
                <a:extLst>
                  <a:ext uri="{0D108BD9-81ED-4DB2-BD59-A6C34878D82A}">
                    <a16:rowId xmlns:a16="http://schemas.microsoft.com/office/drawing/2014/main" val="1867700993"/>
                  </a:ext>
                </a:extLst>
              </a:tr>
            </a:tbl>
          </a:graphicData>
        </a:graphic>
      </p:graphicFrame>
    </p:spTree>
    <p:extLst>
      <p:ext uri="{BB962C8B-B14F-4D97-AF65-F5344CB8AC3E}">
        <p14:creationId xmlns:p14="http://schemas.microsoft.com/office/powerpoint/2010/main" val="505434995"/>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40743" y="66048"/>
            <a:ext cx="6640191" cy="9396555"/>
            <a:chOff x="217809" y="0"/>
            <a:chExt cx="6640191" cy="9396555"/>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DF0E3584-0027-D8A9-A77F-4EBF3FFCD676}"/>
                </a:ext>
              </a:extLst>
            </p:cNvPr>
            <p:cNvSpPr/>
            <p:nvPr/>
          </p:nvSpPr>
          <p:spPr>
            <a:xfrm>
              <a:off x="229946" y="8374803"/>
              <a:ext cx="6550898" cy="102175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Font typeface="+mj-lt"/>
                <a:buAutoNum type="arabicPeriod"/>
              </a:pPr>
              <a:r>
                <a:rPr lang="en-GB" sz="1400"/>
                <a:t>What have been your strengths in this week?</a:t>
              </a:r>
              <a:endParaRPr lang="en-GB" sz="1400">
                <a:cs typeface="Calibri"/>
              </a:endParaRPr>
            </a:p>
            <a:p>
              <a:pPr marL="342900" indent="-342900">
                <a:buFont typeface="+mj-lt"/>
                <a:buAutoNum type="arabicPeriod"/>
              </a:pPr>
              <a:r>
                <a:rPr lang="en-GB" sz="1400"/>
                <a:t>What have been the areas that have challenged you in Photography this week?</a:t>
              </a:r>
              <a:endParaRPr lang="en-GB" sz="1400">
                <a:cs typeface="Calibri"/>
              </a:endParaRPr>
            </a:p>
            <a:p>
              <a:pPr marL="342900" indent="-342900">
                <a:buFont typeface="+mj-lt"/>
                <a:buAutoNum type="arabicPeriod"/>
              </a:pPr>
              <a:r>
                <a:rPr lang="en-GB" sz="1400"/>
                <a:t>How could you improve next week?</a:t>
              </a:r>
              <a:endParaRPr lang="en-GB" sz="1400">
                <a:cs typeface="Calibri"/>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223006" y="6827491"/>
              <a:ext cx="6384793" cy="1300478"/>
            </a:xfrm>
            <a:prstGeom prst="rect">
              <a:avLst/>
            </a:prstGeom>
            <a:ln w="57150">
              <a:solidFill>
                <a:srgbClr val="00B050"/>
              </a:solidFill>
            </a:ln>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endParaRPr lang="en-GB">
                <a:ea typeface="+mn-lt"/>
                <a:cs typeface="+mn-lt"/>
              </a:endParaRPr>
            </a:p>
            <a:p>
              <a:pPr algn="ctr"/>
              <a:endParaRPr lang="en-GB" sz="1400">
                <a:ea typeface="+mn-lt"/>
                <a:cs typeface="+mn-lt"/>
              </a:endParaRPr>
            </a:p>
            <a:p>
              <a:pPr algn="ctr"/>
              <a:r>
                <a:rPr lang="en-GB" sz="1400">
                  <a:ea typeface="+mn-lt"/>
                  <a:cs typeface="+mn-lt"/>
                </a:rPr>
                <a:t>Extension Task – </a:t>
              </a:r>
              <a:endParaRPr lang="en-GB" sz="1400">
                <a:cs typeface="Calibri"/>
              </a:endParaRPr>
            </a:p>
            <a:p>
              <a:pPr algn="ctr"/>
              <a:r>
                <a:rPr lang="en-GB" sz="1400">
                  <a:ea typeface="+mn-lt"/>
                  <a:cs typeface="+mn-lt"/>
                </a:rPr>
                <a:t>Find a piece of artwork which your admire or like a bit and write a paragraph about it – Use the descriptive words on the last </a:t>
              </a:r>
              <a:r>
                <a:rPr lang="en-GB" sz="1400" err="1">
                  <a:ea typeface="+mn-lt"/>
                  <a:cs typeface="+mn-lt"/>
                </a:rPr>
                <a:t>lage</a:t>
              </a:r>
              <a:r>
                <a:rPr lang="en-GB" sz="1400">
                  <a:ea typeface="+mn-lt"/>
                  <a:cs typeface="+mn-lt"/>
                </a:rPr>
                <a:t> of Art to help you.</a:t>
              </a:r>
            </a:p>
            <a:p>
              <a:pPr algn="ctr"/>
              <a:endParaRPr lang="en-GB" sz="1400">
                <a:ea typeface="+mn-lt"/>
                <a:cs typeface="+mn-lt"/>
              </a:endParaRPr>
            </a:p>
            <a:p>
              <a:pPr algn="ctr"/>
              <a:endParaRPr lang="en-GB" sz="1400">
                <a:ea typeface="+mn-lt"/>
                <a:cs typeface="+mn-lt"/>
              </a:endParaRPr>
            </a:p>
            <a:p>
              <a:pPr algn="ctr"/>
              <a:endParaRPr lang="en-GB" sz="1400">
                <a:ea typeface="+mn-lt"/>
                <a:cs typeface="+mn-lt"/>
              </a:endParaRPr>
            </a:p>
            <a:p>
              <a:pPr algn="ctr"/>
              <a:endParaRPr lang="en-GB" sz="1400">
                <a:ea typeface="+mn-lt"/>
                <a:cs typeface="+mn-lt"/>
              </a:endParaRPr>
            </a:p>
          </p:txBody>
        </p:sp>
        <p:sp>
          <p:nvSpPr>
            <p:cNvPr id="7" name="Rectangle 6">
              <a:extLst>
                <a:ext uri="{FF2B5EF4-FFF2-40B4-BE49-F238E27FC236}">
                  <a16:creationId xmlns:a16="http://schemas.microsoft.com/office/drawing/2014/main" id="{D3695D3E-C125-EF5F-32F6-B7E32E204520}"/>
                </a:ext>
              </a:extLst>
            </p:cNvPr>
            <p:cNvSpPr/>
            <p:nvPr/>
          </p:nvSpPr>
          <p:spPr>
            <a:xfrm>
              <a:off x="219182" y="6297555"/>
              <a:ext cx="6468791" cy="380713"/>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t>Key words – Primary, Secondary,, tonal, shading, value</a:t>
              </a:r>
              <a:endParaRPr lang="en-GB" sz="1400">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217809" y="1194976"/>
              <a:ext cx="6462366" cy="122808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cs typeface="Calibri"/>
                </a:rPr>
                <a:t>Recap task:</a:t>
              </a:r>
            </a:p>
            <a:p>
              <a:pPr algn="ctr"/>
              <a:endParaRPr lang="en-GB" sz="1400">
                <a:cs typeface="Calibri"/>
              </a:endParaRPr>
            </a:p>
            <a:p>
              <a:pPr algn="ctr"/>
              <a:r>
                <a:rPr lang="en-GB" sz="1400">
                  <a:ea typeface="Calibri"/>
                  <a:cs typeface="Calibri"/>
                </a:rPr>
                <a:t>Before each homework task practice your tones with your </a:t>
              </a:r>
            </a:p>
            <a:p>
              <a:pPr algn="ctr"/>
              <a:r>
                <a:rPr lang="en-GB" sz="1400">
                  <a:ea typeface="Calibri"/>
                  <a:cs typeface="Calibri"/>
                </a:rPr>
                <a:t>2b pencil or your coloured crayons.</a:t>
              </a:r>
            </a:p>
          </p:txBody>
        </p:sp>
      </p:grpSp>
      <p:sp>
        <p:nvSpPr>
          <p:cNvPr id="10" name="Rectangle 9">
            <a:extLst>
              <a:ext uri="{FF2B5EF4-FFF2-40B4-BE49-F238E27FC236}">
                <a16:creationId xmlns:a16="http://schemas.microsoft.com/office/drawing/2014/main" id="{A9443985-4FFD-B2F3-E4BB-66B772AABB10}"/>
              </a:ext>
            </a:extLst>
          </p:cNvPr>
          <p:cNvSpPr/>
          <p:nvPr/>
        </p:nvSpPr>
        <p:spPr>
          <a:xfrm>
            <a:off x="145202" y="65467"/>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7 Art Homework – Half Term 4, </a:t>
            </a:r>
            <a:r>
              <a:rPr lang="en-GB" sz="2400" b="1">
                <a:ea typeface="+mn-lt"/>
                <a:cs typeface="+mn-lt"/>
              </a:rPr>
              <a:t>Week 6</a:t>
            </a:r>
            <a:endParaRPr lang="en-GB" sz="2400">
              <a:ea typeface="+mn-lt"/>
              <a:cs typeface="+mn-lt"/>
            </a:endParaRPr>
          </a:p>
        </p:txBody>
      </p:sp>
      <p:pic>
        <p:nvPicPr>
          <p:cNvPr id="2" name="Picture 1" descr="This contains: Drawing an egg with pencil">
            <a:extLst>
              <a:ext uri="{FF2B5EF4-FFF2-40B4-BE49-F238E27FC236}">
                <a16:creationId xmlns:a16="http://schemas.microsoft.com/office/drawing/2014/main" id="{5D46C725-50C5-6544-F38A-A2BD11BBAA81}"/>
              </a:ext>
            </a:extLst>
          </p:cNvPr>
          <p:cNvPicPr>
            <a:picLocks noChangeAspect="1"/>
          </p:cNvPicPr>
          <p:nvPr/>
        </p:nvPicPr>
        <p:blipFill>
          <a:blip r:embed="rId3"/>
          <a:stretch>
            <a:fillRect/>
          </a:stretch>
        </p:blipFill>
        <p:spPr>
          <a:xfrm>
            <a:off x="3283527" y="2709174"/>
            <a:ext cx="3470563" cy="3428520"/>
          </a:xfrm>
          <a:prstGeom prst="rect">
            <a:avLst/>
          </a:prstGeom>
        </p:spPr>
      </p:pic>
      <p:sp>
        <p:nvSpPr>
          <p:cNvPr id="4" name="TextBox 3">
            <a:extLst>
              <a:ext uri="{FF2B5EF4-FFF2-40B4-BE49-F238E27FC236}">
                <a16:creationId xmlns:a16="http://schemas.microsoft.com/office/drawing/2014/main" id="{BE722B92-73FF-9F8D-CF01-AAB1A7097E6C}"/>
              </a:ext>
            </a:extLst>
          </p:cNvPr>
          <p:cNvSpPr txBox="1"/>
          <p:nvPr/>
        </p:nvSpPr>
        <p:spPr>
          <a:xfrm>
            <a:off x="629133" y="3598646"/>
            <a:ext cx="2139055"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ea typeface="Calibri"/>
                <a:cs typeface="Calibri"/>
              </a:rPr>
              <a:t>Complete a drawing of a fried egg</a:t>
            </a:r>
            <a:endParaRPr lang="en-US" dirty="0"/>
          </a:p>
        </p:txBody>
      </p:sp>
    </p:spTree>
    <p:extLst>
      <p:ext uri="{BB962C8B-B14F-4D97-AF65-F5344CB8AC3E}">
        <p14:creationId xmlns:p14="http://schemas.microsoft.com/office/powerpoint/2010/main" val="222708277"/>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his contains: Drawing an egg with pencil">
            <a:extLst>
              <a:ext uri="{FF2B5EF4-FFF2-40B4-BE49-F238E27FC236}">
                <a16:creationId xmlns:a16="http://schemas.microsoft.com/office/drawing/2014/main" id="{6B2AD995-237A-CB7E-3C8C-605BBE99D78A}"/>
              </a:ext>
            </a:extLst>
          </p:cNvPr>
          <p:cNvPicPr>
            <a:picLocks noChangeAspect="1"/>
          </p:cNvPicPr>
          <p:nvPr/>
        </p:nvPicPr>
        <p:blipFill>
          <a:blip r:embed="rId2"/>
          <a:stretch>
            <a:fillRect/>
          </a:stretch>
        </p:blipFill>
        <p:spPr>
          <a:xfrm>
            <a:off x="810491" y="9426"/>
            <a:ext cx="5216236" cy="5235275"/>
          </a:xfrm>
          <a:prstGeom prst="rect">
            <a:avLst/>
          </a:prstGeom>
        </p:spPr>
      </p:pic>
    </p:spTree>
    <p:extLst>
      <p:ext uri="{BB962C8B-B14F-4D97-AF65-F5344CB8AC3E}">
        <p14:creationId xmlns:p14="http://schemas.microsoft.com/office/powerpoint/2010/main" val="2361031053"/>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Map&#10;&#10;Description automatically generated">
            <a:extLst>
              <a:ext uri="{FF2B5EF4-FFF2-40B4-BE49-F238E27FC236}">
                <a16:creationId xmlns:a16="http://schemas.microsoft.com/office/drawing/2014/main" id="{14B773BA-B73A-6356-CFB8-F653DDFE2463}"/>
              </a:ext>
            </a:extLst>
          </p:cNvPr>
          <p:cNvPicPr>
            <a:picLocks noChangeAspect="1"/>
          </p:cNvPicPr>
          <p:nvPr/>
        </p:nvPicPr>
        <p:blipFill>
          <a:blip r:embed="rId2"/>
          <a:stretch>
            <a:fillRect/>
          </a:stretch>
        </p:blipFill>
        <p:spPr>
          <a:xfrm>
            <a:off x="111578" y="142232"/>
            <a:ext cx="6743700" cy="9240536"/>
          </a:xfrm>
          <a:prstGeom prst="rect">
            <a:avLst/>
          </a:prstGeom>
        </p:spPr>
      </p:pic>
      <p:sp>
        <p:nvSpPr>
          <p:cNvPr id="4" name="TextBox 3">
            <a:extLst>
              <a:ext uri="{FF2B5EF4-FFF2-40B4-BE49-F238E27FC236}">
                <a16:creationId xmlns:a16="http://schemas.microsoft.com/office/drawing/2014/main" id="{E38717D4-573A-F171-F887-B33C8FBC7E67}"/>
              </a:ext>
            </a:extLst>
          </p:cNvPr>
          <p:cNvSpPr txBox="1"/>
          <p:nvPr/>
        </p:nvSpPr>
        <p:spPr>
          <a:xfrm>
            <a:off x="2386693" y="9609363"/>
            <a:ext cx="4474028"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a:ea typeface="Calibri"/>
                <a:cs typeface="Calibri"/>
              </a:rPr>
              <a:t>For internal use in school only - Copyright for the keywords list to the Arty Teacher</a:t>
            </a:r>
            <a:endParaRPr lang="en-US" sz="1000"/>
          </a:p>
        </p:txBody>
      </p:sp>
    </p:spTree>
    <p:extLst>
      <p:ext uri="{BB962C8B-B14F-4D97-AF65-F5344CB8AC3E}">
        <p14:creationId xmlns:p14="http://schemas.microsoft.com/office/powerpoint/2010/main" val="2252325957"/>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9746" y="0"/>
            <a:ext cx="6728254" cy="9440716"/>
            <a:chOff x="129746" y="0"/>
            <a:chExt cx="6728254"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29746"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7 English Homework</a:t>
              </a:r>
            </a:p>
            <a:p>
              <a:pPr algn="ctr"/>
              <a:r>
                <a:rPr lang="en-GB" sz="2400" b="1">
                  <a:ea typeface="+mn-lt"/>
                  <a:cs typeface="+mn-lt"/>
                </a:rPr>
                <a:t>Half Term 4, Week 6</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5617267"/>
              <a:ext cx="6561438" cy="1326092"/>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600">
                  <a:ea typeface="+mn-lt"/>
                  <a:cs typeface="+mn-lt"/>
                </a:rPr>
                <a:t>Read at least four times per week for at least twenty minutes each time. Use your planner to record what you have read and for how long you have read. Have a parent or guardian sign your planner to confirm that you have completed your reading.</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719930"/>
              <a:ext cx="6561438" cy="72078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sz="1400"/>
                <a:t>What have been your strengths in (insert subject) this week?</a:t>
              </a:r>
            </a:p>
            <a:p>
              <a:pPr marL="342900" indent="-342900">
                <a:buFont typeface="+mj-lt"/>
                <a:buAutoNum type="arabicPeriod"/>
              </a:pPr>
              <a:r>
                <a:rPr lang="en-GB" sz="1400"/>
                <a:t>What have been the areas that have challenged you in (insert topic) this week?</a:t>
              </a:r>
            </a:p>
            <a:p>
              <a:pPr marL="342900" indent="-342900">
                <a:buFont typeface="+mj-lt"/>
                <a:buAutoNum type="arabicPeriod"/>
              </a:pPr>
              <a:r>
                <a:rPr lang="en-GB" sz="1400"/>
                <a:t>How could you improve next week?</a:t>
              </a: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97843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ea typeface="+mn-lt"/>
                  <a:cs typeface="+mn-lt"/>
                </a:rPr>
                <a:t>Extension Task – Share ideas about what books to read with friends and family. Can you tell them why your book is effective? Can you ask them what’s effective about the book they recommend?  Step out of your comfort zone; find new authors and titles. Talk to friends, family and teachers about what they think is a good read. </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a:t>Key words – pleasure, effectiveness, success, comfort, relaxation, growth, vocabulary, understanding, enjoyment, interest, passion, </a:t>
              </a:r>
              <a:endParaRPr lang="en-GB" sz="1400">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29746" y="1161148"/>
              <a:ext cx="6561438" cy="439589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400"/>
                <a:t>This is taken from the following Department for Education report:</a:t>
              </a:r>
            </a:p>
            <a:p>
              <a:endParaRPr lang="en-GB" sz="1400"/>
            </a:p>
            <a:p>
              <a:r>
                <a:rPr lang="en-GB" sz="1400"/>
                <a:t>Research Evidence on Reading for Pleasure. Report conducted by the government's Education Standards research team. For the full report, please access </a:t>
              </a:r>
              <a:r>
                <a:rPr lang="en-GB" sz="900">
                  <a:hlinkClick r:id="rId3"/>
                </a:rPr>
                <a:t>https://assets.publishing.service.gov.uk/government/uploads/system/uploads/attachment_data/file/284286/reading_for_pleasure.pdf</a:t>
              </a:r>
              <a:r>
                <a:rPr lang="en-GB" sz="900"/>
                <a:t> </a:t>
              </a:r>
              <a:endParaRPr lang="en-GB" sz="2400"/>
            </a:p>
            <a:p>
              <a:endParaRPr lang="en-GB" sz="1400"/>
            </a:p>
            <a:p>
              <a:r>
                <a:rPr lang="en-GB" sz="1400"/>
                <a:t>‘In England (and in most other countries) there was a positive association between the frequency of reading for pleasure and reading attainment. England had the greatest difference between the mean attainment of children who read for fun (outside of school) on a daily basis (mean scale score 575) and those who read on a weekly basis (mean scale score 537), a difference of 38 points. Reading for pleasure is an activity that has real emotional and social consequences. There is a growing body of evidence which illustrates the importance of reading for pleasure for both educational purposes as well as personal development. The evidence strongly supports the argument that those who read more are better readers; and the amount of reading and reading achievement are thought to be reciprocally related to each other – as reading amount increases, reading achievement increases, which in turn increases reading amount. Children who read very little do not have the benefits that come with reading, and studies show that when struggling readers are not motivated to read, their opportunities to learn decrease significantly.’</a:t>
              </a:r>
              <a:endParaRPr lang="en-GB" sz="1400">
                <a:cs typeface="Calibri"/>
              </a:endParaRPr>
            </a:p>
          </p:txBody>
        </p:sp>
      </p:grpSp>
    </p:spTree>
    <p:extLst>
      <p:ext uri="{BB962C8B-B14F-4D97-AF65-F5344CB8AC3E}">
        <p14:creationId xmlns:p14="http://schemas.microsoft.com/office/powerpoint/2010/main" val="3625612089"/>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7">
            <a:extLst>
              <a:ext uri="{FF2B5EF4-FFF2-40B4-BE49-F238E27FC236}">
                <a16:creationId xmlns:a16="http://schemas.microsoft.com/office/drawing/2014/main" id="{B8505467-1726-53F4-19FF-55AF48DCA497}"/>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dirty="0">
                <a:solidFill>
                  <a:srgbClr val="000000"/>
                </a:solidFill>
              </a:rPr>
              <a:t>Building good people who take PRIDE in their time at school, RESPECT themselves and others, WORK TOGETHER as a community, showing RESILIENCE and EMPATHY for all.</a:t>
            </a:r>
            <a:r>
              <a:rPr lang="en-US" altLang="en-US" sz="1000" dirty="0">
                <a:solidFill>
                  <a:srgbClr val="000000"/>
                </a:solidFill>
              </a:rPr>
              <a:t> </a:t>
            </a:r>
            <a:endParaRPr lang="en-US" altLang="en-US" sz="1000" dirty="0">
              <a:solidFill>
                <a:srgbClr val="000000"/>
              </a:solidFill>
              <a:latin typeface="Segoe UI" panose="020B0502040204020203" pitchFamily="34" charset="0"/>
            </a:endParaRPr>
          </a:p>
        </p:txBody>
      </p:sp>
      <p:grpSp>
        <p:nvGrpSpPr>
          <p:cNvPr id="2" name="Group 1">
            <a:extLst>
              <a:ext uri="{FF2B5EF4-FFF2-40B4-BE49-F238E27FC236}">
                <a16:creationId xmlns:a16="http://schemas.microsoft.com/office/drawing/2014/main" id="{D1C1FC22-442C-C8BB-33BE-E6E6C7FD2C32}"/>
              </a:ext>
            </a:extLst>
          </p:cNvPr>
          <p:cNvGrpSpPr/>
          <p:nvPr/>
        </p:nvGrpSpPr>
        <p:grpSpPr>
          <a:xfrm>
            <a:off x="146155" y="78308"/>
            <a:ext cx="6628360" cy="9104105"/>
            <a:chOff x="3811901" y="0"/>
            <a:chExt cx="6728254" cy="9440716"/>
          </a:xfrm>
        </p:grpSpPr>
        <p:pic>
          <p:nvPicPr>
            <p:cNvPr id="4" name="Picture 3">
              <a:extLst>
                <a:ext uri="{FF2B5EF4-FFF2-40B4-BE49-F238E27FC236}">
                  <a16:creationId xmlns:a16="http://schemas.microsoft.com/office/drawing/2014/main" id="{8B5FE8BA-45A9-884D-055E-CFEB7E7E4E3A}"/>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1362"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C9123FC9-9B97-B2DF-BC30-BAD677D11E12}"/>
                </a:ext>
              </a:extLst>
            </p:cNvPr>
            <p:cNvSpPr/>
            <p:nvPr/>
          </p:nvSpPr>
          <p:spPr>
            <a:xfrm>
              <a:off x="3818079"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dirty="0">
                  <a:ea typeface="+mn-lt"/>
                  <a:cs typeface="+mn-lt"/>
                </a:rPr>
                <a:t>Year 7 Geography Homework – Half Term 4 Week 6</a:t>
              </a:r>
              <a:endParaRPr lang="en-GB" sz="2400">
                <a:ea typeface="+mn-lt"/>
                <a:cs typeface="+mn-lt"/>
              </a:endParaRPr>
            </a:p>
          </p:txBody>
        </p:sp>
        <p:sp>
          <p:nvSpPr>
            <p:cNvPr id="6" name="Rectangle 5">
              <a:extLst>
                <a:ext uri="{FF2B5EF4-FFF2-40B4-BE49-F238E27FC236}">
                  <a16:creationId xmlns:a16="http://schemas.microsoft.com/office/drawing/2014/main" id="{69FDECFF-72C6-64F3-DDF6-8A97F43B5519}"/>
                </a:ext>
              </a:extLst>
            </p:cNvPr>
            <p:cNvSpPr/>
            <p:nvPr/>
          </p:nvSpPr>
          <p:spPr>
            <a:xfrm>
              <a:off x="3856967" y="2301953"/>
              <a:ext cx="6571369" cy="3778618"/>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endParaRPr lang="en-GB" dirty="0">
                <a:ea typeface="Calibri"/>
                <a:cs typeface="Calibri"/>
              </a:endParaRPr>
            </a:p>
            <a:p>
              <a:r>
                <a:rPr lang="en-GB" dirty="0">
                  <a:ea typeface="Calibri"/>
                  <a:cs typeface="Calibri"/>
                </a:rPr>
                <a:t>Create a brain dump (mind map) of everything that you can remember from this topic, Types of Christianity. Include as many key words and links as you can.</a:t>
              </a:r>
              <a:endParaRPr lang="en-GB" sz="1600" dirty="0">
                <a:ea typeface="Calibri"/>
                <a:cs typeface="Calibri"/>
              </a:endParaRPr>
            </a:p>
            <a:p>
              <a:endParaRPr lang="en-GB" dirty="0">
                <a:ea typeface="Calibri"/>
                <a:cs typeface="Calibri"/>
              </a:endParaRPr>
            </a:p>
            <a:p>
              <a:endParaRPr lang="en-GB" dirty="0">
                <a:ea typeface="Calibri"/>
                <a:cs typeface="Calibri"/>
              </a:endParaRPr>
            </a:p>
            <a:p>
              <a:endParaRPr lang="en-GB" dirty="0">
                <a:ea typeface="Calibri"/>
                <a:cs typeface="Calibri"/>
              </a:endParaRPr>
            </a:p>
            <a:p>
              <a:endParaRPr lang="en-GB" dirty="0">
                <a:ea typeface="Calibri"/>
                <a:cs typeface="Calibri"/>
              </a:endParaRPr>
            </a:p>
            <a:p>
              <a:endParaRPr lang="en-GB" dirty="0">
                <a:ea typeface="Calibri"/>
                <a:cs typeface="Calibri"/>
              </a:endParaRPr>
            </a:p>
            <a:p>
              <a:endParaRPr lang="en-GB" dirty="0">
                <a:ea typeface="Calibri"/>
                <a:cs typeface="Calibri"/>
              </a:endParaRPr>
            </a:p>
            <a:p>
              <a:endParaRPr lang="en-GB" dirty="0">
                <a:ea typeface="Calibri"/>
                <a:cs typeface="Calibri"/>
              </a:endParaRPr>
            </a:p>
            <a:p>
              <a:endParaRPr lang="en-GB" dirty="0">
                <a:ea typeface="Calibri"/>
                <a:cs typeface="Calibri"/>
              </a:endParaRPr>
            </a:p>
            <a:p>
              <a:endParaRPr lang="en-GB" dirty="0">
                <a:ea typeface="Calibri"/>
                <a:cs typeface="Calibri"/>
              </a:endParaRPr>
            </a:p>
            <a:p>
              <a:endParaRPr lang="en-GB" dirty="0">
                <a:ea typeface="Calibri"/>
                <a:cs typeface="Calibri"/>
              </a:endParaRPr>
            </a:p>
            <a:p>
              <a:endParaRPr lang="en-GB" dirty="0">
                <a:ea typeface="Calibri"/>
                <a:cs typeface="Calibri"/>
              </a:endParaRPr>
            </a:p>
          </p:txBody>
        </p:sp>
        <p:sp>
          <p:nvSpPr>
            <p:cNvPr id="7" name="Rectangle 6">
              <a:extLst>
                <a:ext uri="{FF2B5EF4-FFF2-40B4-BE49-F238E27FC236}">
                  <a16:creationId xmlns:a16="http://schemas.microsoft.com/office/drawing/2014/main" id="{9E34738B-915C-D661-3C0C-E6F90B774C16}"/>
                </a:ext>
              </a:extLst>
            </p:cNvPr>
            <p:cNvSpPr/>
            <p:nvPr/>
          </p:nvSpPr>
          <p:spPr>
            <a:xfrm>
              <a:off x="3827175"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a:t>What have been your strengths in Geography this week?</a:t>
              </a:r>
              <a:endParaRPr lang="en-GB" sz="1400">
                <a:cs typeface="Calibri"/>
              </a:endParaRPr>
            </a:p>
            <a:p>
              <a:pPr marL="236855" indent="-236855">
                <a:buAutoNum type="arabicPeriod"/>
              </a:pPr>
              <a:r>
                <a:rPr lang="en-GB" sz="1400"/>
                <a:t>What have been the areas that have challenged you in Geography this week?</a:t>
              </a:r>
              <a:endParaRPr lang="en-GB" sz="1400">
                <a:cs typeface="Calibri"/>
              </a:endParaRPr>
            </a:p>
            <a:p>
              <a:pPr marL="236855" indent="-236855">
                <a:buAutoNum type="arabicPeriod"/>
              </a:pPr>
              <a:r>
                <a:rPr lang="en-GB" sz="1400"/>
                <a:t>How could you improve next week?</a:t>
              </a:r>
              <a:endParaRPr lang="en-GB"/>
            </a:p>
          </p:txBody>
        </p:sp>
        <p:sp>
          <p:nvSpPr>
            <p:cNvPr id="8" name="Rectangle 7">
              <a:extLst>
                <a:ext uri="{FF2B5EF4-FFF2-40B4-BE49-F238E27FC236}">
                  <a16:creationId xmlns:a16="http://schemas.microsoft.com/office/drawing/2014/main" id="{3A7C3AA6-AD9B-2DA6-5A77-A4E8C635F67B}"/>
                </a:ext>
              </a:extLst>
            </p:cNvPr>
            <p:cNvSpPr/>
            <p:nvPr/>
          </p:nvSpPr>
          <p:spPr>
            <a:xfrm>
              <a:off x="3827175"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dirty="0">
                  <a:ea typeface="+mn-lt"/>
                  <a:cs typeface="+mn-lt"/>
                </a:rPr>
                <a:t>Extension Task – Include definitions of any key words you include in your brain dump</a:t>
              </a:r>
              <a:endParaRPr lang="en-US" dirty="0"/>
            </a:p>
          </p:txBody>
        </p:sp>
        <p:sp>
          <p:nvSpPr>
            <p:cNvPr id="9" name="Rectangle 8">
              <a:extLst>
                <a:ext uri="{FF2B5EF4-FFF2-40B4-BE49-F238E27FC236}">
                  <a16:creationId xmlns:a16="http://schemas.microsoft.com/office/drawing/2014/main" id="{123F56F6-60A5-D18E-5BA8-2C597F778E0A}"/>
                </a:ext>
              </a:extLst>
            </p:cNvPr>
            <p:cNvSpPr/>
            <p:nvPr/>
          </p:nvSpPr>
          <p:spPr>
            <a:xfrm>
              <a:off x="3813419" y="6161103"/>
              <a:ext cx="6571369" cy="146566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dirty="0"/>
                <a:t>Key words – Follow QR code for key vocabulary</a:t>
              </a:r>
              <a:endParaRPr lang="en-GB" dirty="0">
                <a:ea typeface="Calibri" panose="020F0502020204030204"/>
                <a:cs typeface="Calibri"/>
              </a:endParaRPr>
            </a:p>
          </p:txBody>
        </p:sp>
        <p:sp>
          <p:nvSpPr>
            <p:cNvPr id="10" name="Rectangle 9">
              <a:extLst>
                <a:ext uri="{FF2B5EF4-FFF2-40B4-BE49-F238E27FC236}">
                  <a16:creationId xmlns:a16="http://schemas.microsoft.com/office/drawing/2014/main" id="{49D57AB4-F660-FAC1-71F7-9815CE41338A}"/>
                </a:ext>
              </a:extLst>
            </p:cNvPr>
            <p:cNvSpPr/>
            <p:nvPr/>
          </p:nvSpPr>
          <p:spPr>
            <a:xfrm>
              <a:off x="3811901" y="1261024"/>
              <a:ext cx="6561438" cy="914678"/>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dirty="0">
                  <a:ea typeface="Calibri"/>
                  <a:cs typeface="Calibri"/>
                </a:rPr>
                <a:t>List as many key terms as you can remember from this topic, Hot Deserts</a:t>
              </a:r>
            </a:p>
          </p:txBody>
        </p:sp>
      </p:grpSp>
      <p:pic>
        <p:nvPicPr>
          <p:cNvPr id="13" name="Picture 12" descr="Image result for hot desert">
            <a:extLst>
              <a:ext uri="{FF2B5EF4-FFF2-40B4-BE49-F238E27FC236}">
                <a16:creationId xmlns:a16="http://schemas.microsoft.com/office/drawing/2014/main" id="{CBD79623-1FFD-979E-BB40-AC119C01020D}"/>
              </a:ext>
            </a:extLst>
          </p:cNvPr>
          <p:cNvPicPr>
            <a:picLocks noChangeAspect="1"/>
          </p:cNvPicPr>
          <p:nvPr/>
        </p:nvPicPr>
        <p:blipFill>
          <a:blip r:embed="rId3"/>
          <a:stretch>
            <a:fillRect/>
          </a:stretch>
        </p:blipFill>
        <p:spPr>
          <a:xfrm>
            <a:off x="1484068" y="3480898"/>
            <a:ext cx="3674633" cy="2200275"/>
          </a:xfrm>
          <a:prstGeom prst="rect">
            <a:avLst/>
          </a:prstGeom>
        </p:spPr>
      </p:pic>
      <p:pic>
        <p:nvPicPr>
          <p:cNvPr id="14" name="Picture 13" descr="A qr code with black squares&#10;&#10;Description automatically generated">
            <a:extLst>
              <a:ext uri="{FF2B5EF4-FFF2-40B4-BE49-F238E27FC236}">
                <a16:creationId xmlns:a16="http://schemas.microsoft.com/office/drawing/2014/main" id="{A8BBDD48-4D0A-C6AA-51C6-E55DCA2743C4}"/>
              </a:ext>
            </a:extLst>
          </p:cNvPr>
          <p:cNvPicPr>
            <a:picLocks noChangeAspect="1"/>
          </p:cNvPicPr>
          <p:nvPr/>
        </p:nvPicPr>
        <p:blipFill>
          <a:blip r:embed="rId4"/>
          <a:stretch>
            <a:fillRect/>
          </a:stretch>
        </p:blipFill>
        <p:spPr>
          <a:xfrm>
            <a:off x="5155729" y="6046303"/>
            <a:ext cx="1297399" cy="1298112"/>
          </a:xfrm>
          <a:prstGeom prst="rect">
            <a:avLst/>
          </a:prstGeom>
        </p:spPr>
      </p:pic>
    </p:spTree>
    <p:extLst>
      <p:ext uri="{BB962C8B-B14F-4D97-AF65-F5344CB8AC3E}">
        <p14:creationId xmlns:p14="http://schemas.microsoft.com/office/powerpoint/2010/main" val="3591588469"/>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800" b="1" dirty="0"/>
              <a:t>Year 7 History Homework – Half Term 4, Week 6</a:t>
            </a:r>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1459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US" dirty="0">
                <a:cs typeface="Calibri"/>
              </a:rPr>
              <a:t>Flash Cards:</a:t>
            </a:r>
          </a:p>
          <a:p>
            <a:pPr marL="285750" indent="-285750">
              <a:buFont typeface="Arial"/>
              <a:buChar char="•"/>
            </a:pPr>
            <a:endParaRPr lang="en-US" dirty="0">
              <a:cs typeface="Calibri"/>
            </a:endParaRPr>
          </a:p>
          <a:p>
            <a:pPr marL="285750" indent="-285750">
              <a:buFont typeface="Arial"/>
              <a:buChar char="•"/>
            </a:pPr>
            <a:r>
              <a:rPr lang="en-US" dirty="0">
                <a:ea typeface="+mn-lt"/>
                <a:cs typeface="+mn-lt"/>
              </a:rPr>
              <a:t>Go back through the work we have completed on Medieval Monarchs.</a:t>
            </a:r>
            <a:endParaRPr lang="en-US" dirty="0">
              <a:cs typeface="Calibri" panose="020F0502020204030204"/>
            </a:endParaRPr>
          </a:p>
          <a:p>
            <a:pPr marL="285750" indent="-285750">
              <a:buFont typeface="Arial"/>
              <a:buChar char="•"/>
            </a:pPr>
            <a:r>
              <a:rPr lang="en-US" dirty="0">
                <a:ea typeface="+mn-lt"/>
                <a:cs typeface="+mn-lt"/>
              </a:rPr>
              <a:t>Pick 3-4 key bits from each week. </a:t>
            </a:r>
            <a:endParaRPr lang="en-US" dirty="0">
              <a:cs typeface="Calibri" panose="020F0502020204030204"/>
            </a:endParaRPr>
          </a:p>
          <a:p>
            <a:pPr marL="285750" indent="-285750">
              <a:buFont typeface="Arial"/>
              <a:buChar char="•"/>
            </a:pPr>
            <a:r>
              <a:rPr lang="en-US" dirty="0">
                <a:ea typeface="+mn-lt"/>
                <a:cs typeface="+mn-lt"/>
              </a:rPr>
              <a:t>Take the bits and turn them into flash cards (examples available). </a:t>
            </a:r>
            <a:endParaRPr lang="en-US" dirty="0">
              <a:cs typeface="Calibri" panose="020F0502020204030204"/>
            </a:endParaRPr>
          </a:p>
          <a:p>
            <a:pPr marL="285750" indent="-285750">
              <a:buFont typeface="Arial"/>
              <a:buChar char="•"/>
            </a:pPr>
            <a:r>
              <a:rPr lang="en-US" dirty="0">
                <a:ea typeface="+mn-lt"/>
                <a:cs typeface="+mn-lt"/>
              </a:rPr>
              <a:t>Each card should be around 10cm long and 5cm high. </a:t>
            </a:r>
            <a:endParaRPr lang="en-US" sz="2000">
              <a:cs typeface="Calibri" panose="020F0502020204030204"/>
            </a:endParaRPr>
          </a:p>
          <a:p>
            <a:pPr marL="285750" indent="-285750">
              <a:buFont typeface="Arial"/>
              <a:buChar char="•"/>
            </a:pPr>
            <a:r>
              <a:rPr lang="en-US" dirty="0">
                <a:ea typeface="+mn-lt"/>
                <a:cs typeface="+mn-lt"/>
              </a:rPr>
              <a:t>Each card should have 1 of the key bits described on one side and on the other side it should have a word/clue/picture to </a:t>
            </a:r>
            <a:r>
              <a:rPr lang="en-US" dirty="0" err="1">
                <a:ea typeface="+mn-lt"/>
                <a:cs typeface="+mn-lt"/>
              </a:rPr>
              <a:t>summarise</a:t>
            </a:r>
            <a:r>
              <a:rPr lang="en-US" dirty="0">
                <a:ea typeface="+mn-lt"/>
                <a:cs typeface="+mn-lt"/>
              </a:rPr>
              <a:t> it.</a:t>
            </a:r>
            <a:endParaRPr lang="en-US" dirty="0">
              <a:cs typeface="Calibri" panose="020F0502020204030204"/>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342900" indent="-342900">
              <a:buAutoNum type="arabicPeriod"/>
            </a:pPr>
            <a:r>
              <a:rPr lang="en-GB">
                <a:ea typeface="+mn-lt"/>
                <a:cs typeface="+mn-lt"/>
              </a:rPr>
              <a:t>What have been your strengths in History this week?</a:t>
            </a:r>
            <a:endParaRPr lang="en-US">
              <a:ea typeface="+mn-lt"/>
              <a:cs typeface="+mn-lt"/>
            </a:endParaRPr>
          </a:p>
          <a:p>
            <a:pPr marL="342900" indent="-342900">
              <a:buAutoNum type="arabicPeriod"/>
            </a:pPr>
            <a:r>
              <a:rPr lang="en-GB">
                <a:ea typeface="+mn-lt"/>
                <a:cs typeface="+mn-lt"/>
              </a:rPr>
              <a:t>What have been the areas that have challenged you in History this week?</a:t>
            </a:r>
            <a:endParaRPr lang="en-US">
              <a:ea typeface="+mn-lt"/>
              <a:cs typeface="+mn-lt"/>
            </a:endParaRPr>
          </a:p>
          <a:p>
            <a:pPr marL="342900" indent="-342900">
              <a:buAutoNum type="arabicPeriod"/>
            </a:pPr>
            <a:r>
              <a:rPr lang="en-GB">
                <a:ea typeface="+mn-lt"/>
                <a:cs typeface="+mn-lt"/>
              </a:rPr>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6748828"/>
            <a:ext cx="6561438" cy="155568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t"/>
          <a:lstStyle/>
          <a:p>
            <a:r>
              <a:rPr lang="en-GB"/>
              <a:t>Extension Task – Seneca:</a:t>
            </a:r>
            <a:endParaRPr lang="en-GB">
              <a:cs typeface="Calibri"/>
            </a:endParaRPr>
          </a:p>
          <a:p>
            <a:endParaRPr lang="en-GB">
              <a:cs typeface="Calibri"/>
            </a:endParaRPr>
          </a:p>
          <a:p>
            <a:endParaRPr lang="en-GB">
              <a:cs typeface="Calibri"/>
            </a:endParaRPr>
          </a:p>
          <a:p>
            <a:r>
              <a:rPr lang="en-GB">
                <a:cs typeface="Calibri"/>
              </a:rPr>
              <a:t>Join class -                                    Seneca task - </a:t>
            </a:r>
          </a:p>
        </p:txBody>
      </p:sp>
      <p:graphicFrame>
        <p:nvGraphicFramePr>
          <p:cNvPr id="4" name="Table 6">
            <a:extLst>
              <a:ext uri="{FF2B5EF4-FFF2-40B4-BE49-F238E27FC236}">
                <a16:creationId xmlns:a16="http://schemas.microsoft.com/office/drawing/2014/main" id="{218CFA3A-0A95-6B5B-92B6-C32DA95E3BC7}"/>
              </a:ext>
            </a:extLst>
          </p:cNvPr>
          <p:cNvGraphicFramePr>
            <a:graphicFrameLocks noGrp="1"/>
          </p:cNvGraphicFramePr>
          <p:nvPr/>
        </p:nvGraphicFramePr>
        <p:xfrm>
          <a:off x="137465" y="1238250"/>
          <a:ext cx="6558091" cy="1672295"/>
        </p:xfrm>
        <a:graphic>
          <a:graphicData uri="http://schemas.openxmlformats.org/drawingml/2006/table">
            <a:tbl>
              <a:tblPr firstRow="1" bandRow="1">
                <a:tableStyleId>{5940675A-B579-460E-94D1-54222C63F5DA}</a:tableStyleId>
              </a:tblPr>
              <a:tblGrid>
                <a:gridCol w="6558091">
                  <a:extLst>
                    <a:ext uri="{9D8B030D-6E8A-4147-A177-3AD203B41FA5}">
                      <a16:colId xmlns:a16="http://schemas.microsoft.com/office/drawing/2014/main" val="1295060696"/>
                    </a:ext>
                  </a:extLst>
                </a:gridCol>
              </a:tblGrid>
              <a:tr h="334459">
                <a:tc>
                  <a:txBody>
                    <a:bodyPr/>
                    <a:lstStyle/>
                    <a:p>
                      <a:r>
                        <a:rPr lang="en-GB" sz="1100" dirty="0"/>
                        <a:t>1. What does 'Magna Carta' mean?</a:t>
                      </a:r>
                    </a:p>
                  </a:txBody>
                  <a:tcPr/>
                </a:tc>
                <a:extLst>
                  <a:ext uri="{0D108BD9-81ED-4DB2-BD59-A6C34878D82A}">
                    <a16:rowId xmlns:a16="http://schemas.microsoft.com/office/drawing/2014/main" val="3427877305"/>
                  </a:ext>
                </a:extLst>
              </a:tr>
              <a:tr h="334459">
                <a:tc>
                  <a:txBody>
                    <a:bodyPr/>
                    <a:lstStyle/>
                    <a:p>
                      <a:r>
                        <a:rPr lang="en-GB" sz="1100" dirty="0"/>
                        <a:t>2. What was the Magna Carta?</a:t>
                      </a:r>
                    </a:p>
                  </a:txBody>
                  <a:tcPr/>
                </a:tc>
                <a:extLst>
                  <a:ext uri="{0D108BD9-81ED-4DB2-BD59-A6C34878D82A}">
                    <a16:rowId xmlns:a16="http://schemas.microsoft.com/office/drawing/2014/main" val="3058180426"/>
                  </a:ext>
                </a:extLst>
              </a:tr>
              <a:tr h="334459">
                <a:tc>
                  <a:txBody>
                    <a:bodyPr/>
                    <a:lstStyle/>
                    <a:p>
                      <a:pPr lvl="0">
                        <a:buNone/>
                      </a:pPr>
                      <a:r>
                        <a:rPr lang="en-GB" sz="1100" b="0" i="0" u="none" strike="noStrike" noProof="0" dirty="0">
                          <a:latin typeface="Calibri"/>
                        </a:rPr>
                        <a:t>3. Why did the barons think the Magna Carta needed to happen?</a:t>
                      </a:r>
                    </a:p>
                  </a:txBody>
                  <a:tcPr/>
                </a:tc>
                <a:extLst>
                  <a:ext uri="{0D108BD9-81ED-4DB2-BD59-A6C34878D82A}">
                    <a16:rowId xmlns:a16="http://schemas.microsoft.com/office/drawing/2014/main" val="807486230"/>
                  </a:ext>
                </a:extLst>
              </a:tr>
              <a:tr h="334459">
                <a:tc>
                  <a:txBody>
                    <a:bodyPr/>
                    <a:lstStyle/>
                    <a:p>
                      <a:pPr lvl="0">
                        <a:buNone/>
                      </a:pPr>
                      <a:r>
                        <a:rPr lang="en-GB" sz="1100" b="0" i="0" u="none" strike="noStrike" noProof="0" dirty="0">
                          <a:latin typeface="Calibri"/>
                        </a:rPr>
                        <a:t>4. Who benefitted from the Magna Carta?</a:t>
                      </a:r>
                    </a:p>
                  </a:txBody>
                  <a:tcPr/>
                </a:tc>
                <a:extLst>
                  <a:ext uri="{0D108BD9-81ED-4DB2-BD59-A6C34878D82A}">
                    <a16:rowId xmlns:a16="http://schemas.microsoft.com/office/drawing/2014/main" val="2434172"/>
                  </a:ext>
                </a:extLst>
              </a:tr>
              <a:tr h="334459">
                <a:tc>
                  <a:txBody>
                    <a:bodyPr/>
                    <a:lstStyle/>
                    <a:p>
                      <a:pPr lvl="0">
                        <a:buNone/>
                      </a:pPr>
                      <a:r>
                        <a:rPr lang="en-GB" sz="1100" b="0" i="0" u="none" strike="noStrike" noProof="0" dirty="0">
                          <a:latin typeface="Calibri"/>
                        </a:rPr>
                        <a:t>5. Who did not benefit from the Magna Carta?</a:t>
                      </a:r>
                    </a:p>
                  </a:txBody>
                  <a:tcPr/>
                </a:tc>
                <a:extLst>
                  <a:ext uri="{0D108BD9-81ED-4DB2-BD59-A6C34878D82A}">
                    <a16:rowId xmlns:a16="http://schemas.microsoft.com/office/drawing/2014/main" val="738810596"/>
                  </a:ext>
                </a:extLst>
              </a:tr>
            </a:tbl>
          </a:graphicData>
        </a:graphic>
      </p:graphicFrame>
      <p:sp>
        <p:nvSpPr>
          <p:cNvPr id="7" name="Rectangle 6">
            <a:extLst>
              <a:ext uri="{FF2B5EF4-FFF2-40B4-BE49-F238E27FC236}">
                <a16:creationId xmlns:a16="http://schemas.microsoft.com/office/drawing/2014/main" id="{D3695D3E-C125-EF5F-32F6-B7E32E204520}"/>
              </a:ext>
            </a:extLst>
          </p:cNvPr>
          <p:cNvSpPr/>
          <p:nvPr/>
        </p:nvSpPr>
        <p:spPr>
          <a:xfrm>
            <a:off x="141194" y="6239235"/>
            <a:ext cx="6561438" cy="424448"/>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t>Key words – Henry II, Thomas Becket, Qualities, Magna Carta, John </a:t>
            </a:r>
            <a:endParaRPr lang="en-GB" dirty="0">
              <a:cs typeface="Calibri"/>
            </a:endParaRPr>
          </a:p>
        </p:txBody>
      </p:sp>
      <p:pic>
        <p:nvPicPr>
          <p:cNvPr id="3" name="Picture 8" descr="Qr code&#10;&#10;Description automatically generated">
            <a:extLst>
              <a:ext uri="{FF2B5EF4-FFF2-40B4-BE49-F238E27FC236}">
                <a16:creationId xmlns:a16="http://schemas.microsoft.com/office/drawing/2014/main" id="{392A9B42-F0EC-CB28-5968-36518298163F}"/>
              </a:ext>
            </a:extLst>
          </p:cNvPr>
          <p:cNvPicPr>
            <a:picLocks noChangeAspect="1"/>
          </p:cNvPicPr>
          <p:nvPr/>
        </p:nvPicPr>
        <p:blipFill>
          <a:blip r:embed="rId3"/>
          <a:stretch>
            <a:fillRect/>
          </a:stretch>
        </p:blipFill>
        <p:spPr>
          <a:xfrm>
            <a:off x="1368193" y="7082013"/>
            <a:ext cx="1060952" cy="1061862"/>
          </a:xfrm>
          <a:prstGeom prst="rect">
            <a:avLst/>
          </a:prstGeom>
        </p:spPr>
      </p:pic>
      <p:pic>
        <p:nvPicPr>
          <p:cNvPr id="10" name="Picture 11" descr="Qr code&#10;&#10;Description automatically generated">
            <a:extLst>
              <a:ext uri="{FF2B5EF4-FFF2-40B4-BE49-F238E27FC236}">
                <a16:creationId xmlns:a16="http://schemas.microsoft.com/office/drawing/2014/main" id="{44ADA9FA-A280-F209-8630-B605E3E10FA4}"/>
              </a:ext>
            </a:extLst>
          </p:cNvPr>
          <p:cNvPicPr>
            <a:picLocks noChangeAspect="1"/>
          </p:cNvPicPr>
          <p:nvPr/>
        </p:nvPicPr>
        <p:blipFill>
          <a:blip r:embed="rId4"/>
          <a:stretch>
            <a:fillRect/>
          </a:stretch>
        </p:blipFill>
        <p:spPr>
          <a:xfrm>
            <a:off x="4431720" y="6963518"/>
            <a:ext cx="1285396" cy="1301079"/>
          </a:xfrm>
          <a:prstGeom prst="rect">
            <a:avLst/>
          </a:prstGeom>
        </p:spPr>
      </p:pic>
    </p:spTree>
    <p:extLst>
      <p:ext uri="{BB962C8B-B14F-4D97-AF65-F5344CB8AC3E}">
        <p14:creationId xmlns:p14="http://schemas.microsoft.com/office/powerpoint/2010/main" val="657603221"/>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2959772-8BC6-FF57-4B63-EA6B3363B6FA}"/>
              </a:ext>
            </a:extLst>
          </p:cNvPr>
          <p:cNvGrpSpPr/>
          <p:nvPr/>
        </p:nvGrpSpPr>
        <p:grpSpPr>
          <a:xfrm>
            <a:off x="210164" y="141290"/>
            <a:ext cx="6642817" cy="8951236"/>
            <a:chOff x="3812767" y="0"/>
            <a:chExt cx="6728703" cy="9440716"/>
          </a:xfrm>
        </p:grpSpPr>
        <p:pic>
          <p:nvPicPr>
            <p:cNvPr id="4" name="Picture 3">
              <a:extLst>
                <a:ext uri="{FF2B5EF4-FFF2-40B4-BE49-F238E27FC236}">
                  <a16:creationId xmlns:a16="http://schemas.microsoft.com/office/drawing/2014/main" id="{6C7815D8-B890-6C4A-E314-3D665E4F8E67}"/>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267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4913BD5C-9DD6-9B5E-A6B8-BC774D0AB24E}"/>
                </a:ext>
              </a:extLst>
            </p:cNvPr>
            <p:cNvSpPr/>
            <p:nvPr/>
          </p:nvSpPr>
          <p:spPr>
            <a:xfrm>
              <a:off x="381939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a:ea typeface="+mn-lt"/>
                  <a:cs typeface="+mn-lt"/>
                </a:rPr>
                <a:t>Year 7 Languages Homework </a:t>
              </a:r>
              <a:endParaRPr lang="en-GB" sz="2400">
                <a:ea typeface="+mn-lt"/>
                <a:cs typeface="+mn-lt"/>
              </a:endParaRPr>
            </a:p>
            <a:p>
              <a:pPr algn="ctr"/>
              <a:r>
                <a:rPr lang="en-GB" sz="2400" b="1">
                  <a:ea typeface="+mn-lt"/>
                  <a:cs typeface="+mn-lt"/>
                </a:rPr>
                <a:t>Half Term 4</a:t>
              </a:r>
              <a:endParaRPr lang="en-GB" sz="2400">
                <a:ea typeface="+mn-lt"/>
                <a:cs typeface="+mn-lt"/>
              </a:endParaRPr>
            </a:p>
          </p:txBody>
        </p:sp>
        <p:sp>
          <p:nvSpPr>
            <p:cNvPr id="6" name="Rectangle 5">
              <a:extLst>
                <a:ext uri="{FF2B5EF4-FFF2-40B4-BE49-F238E27FC236}">
                  <a16:creationId xmlns:a16="http://schemas.microsoft.com/office/drawing/2014/main" id="{397DEE9C-A6FF-DFCB-82B1-E5E0D769EDC9}"/>
                </a:ext>
              </a:extLst>
            </p:cNvPr>
            <p:cNvSpPr/>
            <p:nvPr/>
          </p:nvSpPr>
          <p:spPr>
            <a:xfrm>
              <a:off x="3812767" y="2160573"/>
              <a:ext cx="6577161" cy="6111624"/>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t"/>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a:ea typeface="+mn-lt"/>
                  <a:cs typeface="+mn-lt"/>
                </a:rPr>
                <a:t>For this homework, you will need a copy of the Sentence Builder. </a:t>
              </a:r>
              <a:endParaRPr lang="en-GB"/>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a:p>
              <a:endParaRPr lang="en-GB" sz="2000">
                <a:ea typeface="+mn-lt"/>
                <a:cs typeface="+mn-lt"/>
              </a:endParaRPr>
            </a:p>
          </p:txBody>
        </p:sp>
        <p:sp>
          <p:nvSpPr>
            <p:cNvPr id="7" name="Rectangle 6">
              <a:extLst>
                <a:ext uri="{FF2B5EF4-FFF2-40B4-BE49-F238E27FC236}">
                  <a16:creationId xmlns:a16="http://schemas.microsoft.com/office/drawing/2014/main" id="{C1EDAD9A-1A63-C1A8-7F7C-B15FD399D53C}"/>
                </a:ext>
              </a:extLst>
            </p:cNvPr>
            <p:cNvSpPr/>
            <p:nvPr/>
          </p:nvSpPr>
          <p:spPr>
            <a:xfrm>
              <a:off x="382849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a:t>What have been your strengths in Languages this week?</a:t>
              </a:r>
              <a:endParaRPr lang="en-GB" sz="1400">
                <a:cs typeface="Calibri"/>
              </a:endParaRPr>
            </a:p>
            <a:p>
              <a:pPr marL="236855" indent="-236855">
                <a:buAutoNum type="arabicPeriod"/>
              </a:pPr>
              <a:r>
                <a:rPr lang="en-GB" sz="1400"/>
                <a:t>What have been the areas that have challenged you in Languages this week?</a:t>
              </a:r>
              <a:endParaRPr lang="en-GB" sz="1400">
                <a:cs typeface="Calibri"/>
              </a:endParaRPr>
            </a:p>
            <a:p>
              <a:pPr marL="236855" indent="-236855">
                <a:buAutoNum type="arabicPeriod"/>
              </a:pPr>
              <a:r>
                <a:rPr lang="en-GB" sz="1400"/>
                <a:t>How could you improve next week?</a:t>
              </a:r>
              <a:endParaRPr lang="en-GB"/>
            </a:p>
          </p:txBody>
        </p:sp>
        <p:sp>
          <p:nvSpPr>
            <p:cNvPr id="10" name="Rectangle 9">
              <a:extLst>
                <a:ext uri="{FF2B5EF4-FFF2-40B4-BE49-F238E27FC236}">
                  <a16:creationId xmlns:a16="http://schemas.microsoft.com/office/drawing/2014/main" id="{4787AA7F-04F4-A3E5-E87C-558D8603E0BA}"/>
                </a:ext>
              </a:extLst>
            </p:cNvPr>
            <p:cNvSpPr/>
            <p:nvPr/>
          </p:nvSpPr>
          <p:spPr>
            <a:xfrm>
              <a:off x="3829112" y="1261024"/>
              <a:ext cx="6545542" cy="78452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a:ea typeface="Calibri"/>
                  <a:cs typeface="Calibri"/>
                </a:rPr>
                <a:t>Vocabulary and Translation Practise</a:t>
              </a:r>
            </a:p>
          </p:txBody>
        </p:sp>
      </p:grpSp>
      <p:sp>
        <p:nvSpPr>
          <p:cNvPr id="12" name="TextBox 7">
            <a:extLst>
              <a:ext uri="{FF2B5EF4-FFF2-40B4-BE49-F238E27FC236}">
                <a16:creationId xmlns:a16="http://schemas.microsoft.com/office/drawing/2014/main" id="{08370498-785B-64CB-F0AB-CEFB2F47203B}"/>
              </a:ext>
            </a:extLst>
          </p:cNvPr>
          <p:cNvSpPr txBox="1">
            <a:spLocks noChangeArrowheads="1"/>
          </p:cNvSpPr>
          <p:nvPr/>
        </p:nvSpPr>
        <p:spPr bwMode="auto">
          <a:xfrm>
            <a:off x="144463" y="9501188"/>
            <a:ext cx="6562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1000" i="1">
                <a:solidFill>
                  <a:srgbClr val="000000"/>
                </a:solidFill>
              </a:rPr>
              <a:t>Building good people who take PRIDE in their time at school, RESPECT themselves and others, WORK TOGETHER as a community, showing RESILIENCE and EMPATHY for all.</a:t>
            </a:r>
            <a:r>
              <a:rPr lang="en-US" altLang="en-US" sz="1000">
                <a:solidFill>
                  <a:srgbClr val="000000"/>
                </a:solidFill>
              </a:rPr>
              <a:t> </a:t>
            </a:r>
            <a:endParaRPr lang="en-US" altLang="en-US" sz="1000">
              <a:solidFill>
                <a:srgbClr val="000000"/>
              </a:solidFill>
              <a:latin typeface="Segoe UI" panose="020B0502040204020203" pitchFamily="34" charset="0"/>
            </a:endParaRPr>
          </a:p>
        </p:txBody>
      </p:sp>
      <p:graphicFrame>
        <p:nvGraphicFramePr>
          <p:cNvPr id="2" name="Table 1">
            <a:extLst>
              <a:ext uri="{FF2B5EF4-FFF2-40B4-BE49-F238E27FC236}">
                <a16:creationId xmlns:a16="http://schemas.microsoft.com/office/drawing/2014/main" id="{37D6C929-561D-7FE4-B27E-2B33D8101DE6}"/>
              </a:ext>
            </a:extLst>
          </p:cNvPr>
          <p:cNvGraphicFramePr>
            <a:graphicFrameLocks noGrp="1"/>
          </p:cNvGraphicFramePr>
          <p:nvPr/>
        </p:nvGraphicFramePr>
        <p:xfrm>
          <a:off x="298859" y="2898338"/>
          <a:ext cx="6311292" cy="3810000"/>
        </p:xfrm>
        <a:graphic>
          <a:graphicData uri="http://schemas.openxmlformats.org/drawingml/2006/table">
            <a:tbl>
              <a:tblPr firstRow="1" bandRow="1">
                <a:tableStyleId>{5940675A-B579-460E-94D1-54222C63F5DA}</a:tableStyleId>
              </a:tblPr>
              <a:tblGrid>
                <a:gridCol w="697983">
                  <a:extLst>
                    <a:ext uri="{9D8B030D-6E8A-4147-A177-3AD203B41FA5}">
                      <a16:colId xmlns:a16="http://schemas.microsoft.com/office/drawing/2014/main" val="1331419959"/>
                    </a:ext>
                  </a:extLst>
                </a:gridCol>
                <a:gridCol w="5613309">
                  <a:extLst>
                    <a:ext uri="{9D8B030D-6E8A-4147-A177-3AD203B41FA5}">
                      <a16:colId xmlns:a16="http://schemas.microsoft.com/office/drawing/2014/main" val="3668848230"/>
                    </a:ext>
                  </a:extLst>
                </a:gridCol>
              </a:tblGrid>
              <a:tr h="608073">
                <a:tc>
                  <a:txBody>
                    <a:bodyPr/>
                    <a:lstStyle/>
                    <a:p>
                      <a:pPr algn="ctr"/>
                      <a:r>
                        <a:rPr lang="en-US" sz="1600" b="1"/>
                        <a:t>Task 1</a:t>
                      </a:r>
                    </a:p>
                  </a:txBody>
                  <a:tcPr anchor="ctr"/>
                </a:tc>
                <a:tc>
                  <a:txBody>
                    <a:bodyPr/>
                    <a:lstStyle/>
                    <a:p>
                      <a:r>
                        <a:rPr lang="en-US" sz="2000"/>
                        <a:t>Test yourself on the items in the sentence builder using the Look-Say-Cover-Write-Check method.</a:t>
                      </a:r>
                    </a:p>
                  </a:txBody>
                  <a:tcPr/>
                </a:tc>
                <a:extLst>
                  <a:ext uri="{0D108BD9-81ED-4DB2-BD59-A6C34878D82A}">
                    <a16:rowId xmlns:a16="http://schemas.microsoft.com/office/drawing/2014/main" val="1443855461"/>
                  </a:ext>
                </a:extLst>
              </a:tr>
              <a:tr h="608073">
                <a:tc>
                  <a:txBody>
                    <a:bodyPr/>
                    <a:lstStyle/>
                    <a:p>
                      <a:pPr algn="ctr"/>
                      <a:r>
                        <a:rPr lang="en-US" sz="1600" b="1"/>
                        <a:t>Task 2</a:t>
                      </a:r>
                    </a:p>
                  </a:txBody>
                  <a:tcPr anchor="ctr"/>
                </a:tc>
                <a:tc>
                  <a:txBody>
                    <a:bodyPr/>
                    <a:lstStyle/>
                    <a:p>
                      <a:r>
                        <a:rPr lang="en-US" sz="2000"/>
                        <a:t>Ask a friend or a relative to test you on i</a:t>
                      </a:r>
                      <a:r>
                        <a:rPr lang="en-US" sz="2000" b="1"/>
                        <a:t>ndividual items</a:t>
                      </a:r>
                      <a:r>
                        <a:rPr lang="en-US" sz="2000"/>
                        <a:t> from the sentence builder.</a:t>
                      </a:r>
                    </a:p>
                  </a:txBody>
                  <a:tcPr/>
                </a:tc>
                <a:extLst>
                  <a:ext uri="{0D108BD9-81ED-4DB2-BD59-A6C34878D82A}">
                    <a16:rowId xmlns:a16="http://schemas.microsoft.com/office/drawing/2014/main" val="1976764679"/>
                  </a:ext>
                </a:extLst>
              </a:tr>
              <a:tr h="608073">
                <a:tc>
                  <a:txBody>
                    <a:bodyPr/>
                    <a:lstStyle/>
                    <a:p>
                      <a:pPr algn="ctr"/>
                      <a:r>
                        <a:rPr lang="en-US" sz="1600" b="1"/>
                        <a:t>Task 3</a:t>
                      </a:r>
                    </a:p>
                  </a:txBody>
                  <a:tcPr anchor="ctr"/>
                </a:tc>
                <a:tc>
                  <a:txBody>
                    <a:bodyPr/>
                    <a:lstStyle/>
                    <a:p>
                      <a:pPr lvl="0">
                        <a:buNone/>
                      </a:pPr>
                      <a:r>
                        <a:rPr lang="en-US" sz="2000" b="0" i="0" u="none" strike="noStrike" noProof="0">
                          <a:latin typeface="Calibri"/>
                        </a:rPr>
                        <a:t>Ask a friend or a relative to test you on </a:t>
                      </a:r>
                      <a:r>
                        <a:rPr lang="en-US" sz="2000" b="1" i="0" u="none" strike="noStrike" noProof="0">
                          <a:latin typeface="Calibri"/>
                        </a:rPr>
                        <a:t>full sentences</a:t>
                      </a:r>
                      <a:r>
                        <a:rPr lang="en-US" sz="2000" b="0" i="0" u="none" strike="noStrike" noProof="0">
                          <a:latin typeface="Calibri"/>
                        </a:rPr>
                        <a:t> from the sentence builder.</a:t>
                      </a:r>
                      <a:endParaRPr lang="en-US"/>
                    </a:p>
                  </a:txBody>
                  <a:tcPr/>
                </a:tc>
                <a:extLst>
                  <a:ext uri="{0D108BD9-81ED-4DB2-BD59-A6C34878D82A}">
                    <a16:rowId xmlns:a16="http://schemas.microsoft.com/office/drawing/2014/main" val="217309549"/>
                  </a:ext>
                </a:extLst>
              </a:tr>
              <a:tr h="608073">
                <a:tc>
                  <a:txBody>
                    <a:bodyPr/>
                    <a:lstStyle/>
                    <a:p>
                      <a:pPr algn="ctr"/>
                      <a:r>
                        <a:rPr lang="en-US" sz="1600" b="1"/>
                        <a:t>Task 4</a:t>
                      </a:r>
                    </a:p>
                  </a:txBody>
                  <a:tcPr anchor="ctr"/>
                </a:tc>
                <a:tc>
                  <a:txBody>
                    <a:bodyPr/>
                    <a:lstStyle/>
                    <a:p>
                      <a:r>
                        <a:rPr lang="en-US" sz="2000" err="1"/>
                        <a:t>Practise</a:t>
                      </a:r>
                      <a:r>
                        <a:rPr lang="en-US" sz="2000"/>
                        <a:t> this week's topic on </a:t>
                      </a:r>
                      <a:r>
                        <a:rPr lang="en-US" sz="2000" err="1"/>
                        <a:t>Linguascope</a:t>
                      </a:r>
                      <a:r>
                        <a:rPr lang="en-US" sz="2000"/>
                        <a:t>. (See </a:t>
                      </a:r>
                      <a:r>
                        <a:rPr lang="en-US" sz="2000" err="1"/>
                        <a:t>Mr</a:t>
                      </a:r>
                      <a:r>
                        <a:rPr lang="en-US" sz="2000"/>
                        <a:t> Downey for the login details).</a:t>
                      </a:r>
                    </a:p>
                  </a:txBody>
                  <a:tcPr/>
                </a:tc>
                <a:extLst>
                  <a:ext uri="{0D108BD9-81ED-4DB2-BD59-A6C34878D82A}">
                    <a16:rowId xmlns:a16="http://schemas.microsoft.com/office/drawing/2014/main" val="1065812266"/>
                  </a:ext>
                </a:extLst>
              </a:tr>
              <a:tr h="843456">
                <a:tc>
                  <a:txBody>
                    <a:bodyPr/>
                    <a:lstStyle/>
                    <a:p>
                      <a:pPr algn="ctr"/>
                      <a:r>
                        <a:rPr lang="en-US" sz="1600" b="1"/>
                        <a:t>Task 5</a:t>
                      </a:r>
                    </a:p>
                  </a:txBody>
                  <a:tcPr anchor="ctr"/>
                </a:tc>
                <a:tc>
                  <a:txBody>
                    <a:bodyPr/>
                    <a:lstStyle/>
                    <a:p>
                      <a:r>
                        <a:rPr lang="en-US" sz="2000"/>
                        <a:t>Find a new song in your preferred language on Lyrics Training. Can you challenge yourself to the higher levels?</a:t>
                      </a:r>
                    </a:p>
                  </a:txBody>
                  <a:tcPr/>
                </a:tc>
                <a:extLst>
                  <a:ext uri="{0D108BD9-81ED-4DB2-BD59-A6C34878D82A}">
                    <a16:rowId xmlns:a16="http://schemas.microsoft.com/office/drawing/2014/main" val="3163964407"/>
                  </a:ext>
                </a:extLst>
              </a:tr>
            </a:tbl>
          </a:graphicData>
        </a:graphic>
      </p:graphicFrame>
      <p:sp>
        <p:nvSpPr>
          <p:cNvPr id="8" name="TextBox 7">
            <a:extLst>
              <a:ext uri="{FF2B5EF4-FFF2-40B4-BE49-F238E27FC236}">
                <a16:creationId xmlns:a16="http://schemas.microsoft.com/office/drawing/2014/main" id="{24CEAAC1-BDE2-7132-F459-6B3C8194CAC5}"/>
              </a:ext>
            </a:extLst>
          </p:cNvPr>
          <p:cNvSpPr txBox="1"/>
          <p:nvPr/>
        </p:nvSpPr>
        <p:spPr>
          <a:xfrm>
            <a:off x="302706" y="6926933"/>
            <a:ext cx="446767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Language Gym – Check for online assignments</a:t>
            </a:r>
          </a:p>
          <a:p>
            <a:r>
              <a:rPr lang="en-US">
                <a:ea typeface="Calibri"/>
                <a:cs typeface="Calibri"/>
              </a:rPr>
              <a:t>Username: ______________________</a:t>
            </a:r>
          </a:p>
          <a:p>
            <a:r>
              <a:rPr lang="en-US">
                <a:ea typeface="Calibri"/>
                <a:cs typeface="Calibri"/>
              </a:rPr>
              <a:t>Password: _______________________</a:t>
            </a:r>
          </a:p>
        </p:txBody>
      </p:sp>
    </p:spTree>
    <p:extLst>
      <p:ext uri="{BB962C8B-B14F-4D97-AF65-F5344CB8AC3E}">
        <p14:creationId xmlns:p14="http://schemas.microsoft.com/office/powerpoint/2010/main" val="1236906909"/>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35924" y="0"/>
            <a:ext cx="6722076" cy="9900984"/>
            <a:chOff x="135924" y="0"/>
            <a:chExt cx="6722076"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7 Maths Homework – Half Term 4, Week 6</a:t>
              </a:r>
              <a:endParaRPr lang="en-GB" sz="2400" dirty="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45020" y="2832917"/>
              <a:ext cx="6561438" cy="4110441"/>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endParaRPr lang="en-GB" sz="1600">
                <a:ea typeface="+mn-lt"/>
                <a:cs typeface="+mn-lt"/>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maths this week?</a:t>
              </a:r>
            </a:p>
            <a:p>
              <a:pPr marL="342900" indent="-342900">
                <a:buFont typeface="+mj-lt"/>
                <a:buAutoNum type="arabicPeriod"/>
              </a:pPr>
              <a:r>
                <a:rPr lang="en-GB"/>
                <a:t>What have been the areas that have challenged you in maths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b="1">
                  <a:ea typeface="+mn-lt"/>
                  <a:cs typeface="+mn-lt"/>
                </a:rPr>
                <a:t>Extension Task </a:t>
              </a:r>
              <a:r>
                <a:rPr lang="en-GB">
                  <a:ea typeface="+mn-lt"/>
                  <a:cs typeface="+mn-lt"/>
                </a:rPr>
                <a:t>– ask a friend or relative to test you using your notes </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b="1" dirty="0"/>
                <a:t>Key words </a:t>
              </a:r>
              <a:r>
                <a:rPr lang="en-GB" dirty="0"/>
                <a:t>– Mixed,  Improper, Top Heavy, Equivalent, Numerator, Denominator, Area, decimals, place value </a:t>
              </a:r>
              <a:endParaRPr lang="en-GB" dirty="0">
                <a:cs typeface="Calibri"/>
              </a:endParaRPr>
            </a:p>
          </p:txBody>
        </p:sp>
        <p:sp>
          <p:nvSpPr>
            <p:cNvPr id="9" name="Rectangle 8">
              <a:extLst>
                <a:ext uri="{FF2B5EF4-FFF2-40B4-BE49-F238E27FC236}">
                  <a16:creationId xmlns:a16="http://schemas.microsoft.com/office/drawing/2014/main" id="{4ADBF347-6500-75C1-7CB9-A9EED3C919E9}"/>
                </a:ext>
              </a:extLst>
            </p:cNvPr>
            <p:cNvSpPr/>
            <p:nvPr/>
          </p:nvSpPr>
          <p:spPr>
            <a:xfrm>
              <a:off x="148281" y="1226232"/>
              <a:ext cx="6561438" cy="1449734"/>
            </a:xfrm>
            <a:prstGeom prst="rect">
              <a:avLst/>
            </a:prstGeom>
          </p:spPr>
          <p:style>
            <a:lnRef idx="2">
              <a:schemeClr val="dk1"/>
            </a:lnRef>
            <a:fillRef idx="1">
              <a:schemeClr val="lt1"/>
            </a:fillRef>
            <a:effectRef idx="0">
              <a:schemeClr val="dk1"/>
            </a:effectRef>
            <a:fontRef idx="minor">
              <a:schemeClr val="dk1"/>
            </a:fontRef>
          </p:style>
          <p:txBody>
            <a:bodyPr rtlCol="0" anchor="t"/>
            <a:lstStyle/>
            <a:p>
              <a:r>
                <a:rPr lang="en-GB" b="1"/>
                <a:t>Recap Task </a:t>
              </a:r>
              <a:r>
                <a:rPr lang="en-GB"/>
                <a:t>– Review</a:t>
              </a:r>
            </a:p>
            <a:p>
              <a:endParaRPr lang="en-GB"/>
            </a:p>
            <a:p>
              <a:r>
                <a:rPr lang="en-GB"/>
                <a:t>Review the homework from this half term, make any corrections or improvements where necessary.</a:t>
              </a:r>
            </a:p>
          </p:txBody>
        </p:sp>
      </p:grpSp>
      <p:pic>
        <p:nvPicPr>
          <p:cNvPr id="15" name="Picture 14">
            <a:extLst>
              <a:ext uri="{FF2B5EF4-FFF2-40B4-BE49-F238E27FC236}">
                <a16:creationId xmlns:a16="http://schemas.microsoft.com/office/drawing/2014/main" id="{47E86E17-49AA-8DDB-C399-7531F13C1A8C}"/>
              </a:ext>
            </a:extLst>
          </p:cNvPr>
          <p:cNvPicPr>
            <a:picLocks noChangeAspect="1"/>
          </p:cNvPicPr>
          <p:nvPr/>
        </p:nvPicPr>
        <p:blipFill>
          <a:blip r:embed="rId3"/>
          <a:stretch>
            <a:fillRect/>
          </a:stretch>
        </p:blipFill>
        <p:spPr>
          <a:xfrm>
            <a:off x="4477871" y="5025805"/>
            <a:ext cx="2138155" cy="1820832"/>
          </a:xfrm>
          <a:prstGeom prst="rect">
            <a:avLst/>
          </a:prstGeom>
        </p:spPr>
      </p:pic>
      <p:sp>
        <p:nvSpPr>
          <p:cNvPr id="16" name="TextBox 15">
            <a:extLst>
              <a:ext uri="{FF2B5EF4-FFF2-40B4-BE49-F238E27FC236}">
                <a16:creationId xmlns:a16="http://schemas.microsoft.com/office/drawing/2014/main" id="{90F588A8-DC9E-1465-6EDB-FB530E3DB898}"/>
              </a:ext>
            </a:extLst>
          </p:cNvPr>
          <p:cNvSpPr txBox="1"/>
          <p:nvPr/>
        </p:nvSpPr>
        <p:spPr>
          <a:xfrm>
            <a:off x="272566" y="3332072"/>
            <a:ext cx="4114873" cy="2031325"/>
          </a:xfrm>
          <a:prstGeom prst="rect">
            <a:avLst/>
          </a:prstGeom>
          <a:noFill/>
        </p:spPr>
        <p:txBody>
          <a:bodyPr wrap="square" rtlCol="0">
            <a:spAutoFit/>
          </a:bodyPr>
          <a:lstStyle/>
          <a:p>
            <a:pPr algn="ctr"/>
            <a:r>
              <a:rPr lang="en-GB" sz="1800" b="1" u="sng">
                <a:ea typeface="+mn-lt"/>
                <a:cs typeface="+mn-lt"/>
              </a:rPr>
              <a:t>Main task </a:t>
            </a:r>
            <a:r>
              <a:rPr lang="en-GB" sz="1800">
                <a:ea typeface="+mn-lt"/>
                <a:cs typeface="+mn-lt"/>
              </a:rPr>
              <a:t>– </a:t>
            </a:r>
            <a:r>
              <a:rPr lang="en-GB">
                <a:ea typeface="+mn-lt"/>
                <a:cs typeface="+mn-lt"/>
              </a:rPr>
              <a:t>Make notes in your homework book</a:t>
            </a:r>
            <a:r>
              <a:rPr lang="en-GB" sz="1800">
                <a:ea typeface="+mn-lt"/>
                <a:cs typeface="+mn-lt"/>
              </a:rPr>
              <a:t> reviewing everything learnt this half term in maths (both Mrs Thompson and Mr Oakes lessons). Include clearly explained examples of each topic. </a:t>
            </a:r>
          </a:p>
          <a:p>
            <a:pPr algn="ctr"/>
            <a:endParaRPr lang="en-GB" sz="1800">
              <a:ea typeface="+mn-lt"/>
              <a:cs typeface="+mn-lt"/>
            </a:endParaRPr>
          </a:p>
          <a:p>
            <a:endParaRPr lang="en-GB"/>
          </a:p>
        </p:txBody>
      </p:sp>
    </p:spTree>
    <p:extLst>
      <p:ext uri="{BB962C8B-B14F-4D97-AF65-F5344CB8AC3E}">
        <p14:creationId xmlns:p14="http://schemas.microsoft.com/office/powerpoint/2010/main" val="3094028102"/>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45020" y="0"/>
            <a:ext cx="6722076" cy="9440716"/>
            <a:chOff x="135924" y="0"/>
            <a:chExt cx="6722076"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a:ea typeface="+mn-lt"/>
                  <a:cs typeface="+mn-lt"/>
                </a:rPr>
                <a:t>Year 7 Music - Reading Music &amp; Keyboard Skills</a:t>
              </a:r>
              <a:endParaRPr lang="en-US"/>
            </a:p>
            <a:p>
              <a:pPr algn="ctr"/>
              <a:r>
                <a:rPr lang="en-GB" sz="2400" b="1" dirty="0">
                  <a:ea typeface="+mn-lt"/>
                  <a:cs typeface="+mn-lt"/>
                </a:rPr>
                <a:t>Homework - Half Term 4 Week 6</a:t>
              </a:r>
              <a:endParaRPr lang="en-GB" dirty="0"/>
            </a:p>
          </p:txBody>
        </p:sp>
        <p:sp>
          <p:nvSpPr>
            <p:cNvPr id="5" name="Rectangle 4">
              <a:extLst>
                <a:ext uri="{FF2B5EF4-FFF2-40B4-BE49-F238E27FC236}">
                  <a16:creationId xmlns:a16="http://schemas.microsoft.com/office/drawing/2014/main" id="{DA2A138E-5BA6-3D9F-0372-EFB31043A970}"/>
                </a:ext>
              </a:extLst>
            </p:cNvPr>
            <p:cNvSpPr/>
            <p:nvPr/>
          </p:nvSpPr>
          <p:spPr>
            <a:xfrm>
              <a:off x="145020"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r>
                <a:rPr lang="en-GB" sz="1600">
                  <a:ea typeface="+mn-lt"/>
                  <a:cs typeface="+mn-lt"/>
                </a:rPr>
                <a:t>This week’s listening – Title: Tiger</a:t>
              </a:r>
              <a:endParaRPr lang="en-US"/>
            </a:p>
            <a:p>
              <a:r>
                <a:rPr lang="en-GB" sz="1600" dirty="0">
                  <a:ea typeface="+mn-lt"/>
                  <a:cs typeface="+mn-lt"/>
                </a:rPr>
                <a:t>                                         Composer: Henry Cowell</a:t>
              </a:r>
              <a:endParaRPr lang="en-US" dirty="0"/>
            </a:p>
            <a:p>
              <a:r>
                <a:rPr lang="en-GB" sz="1600" dirty="0">
                  <a:ea typeface="+mn-lt"/>
                  <a:cs typeface="+mn-lt"/>
                </a:rPr>
                <a:t>                                         Genre: Avant Garde</a:t>
              </a:r>
              <a:endParaRPr lang="en-GB" dirty="0"/>
            </a:p>
            <a:p>
              <a:endParaRPr lang="en-GB" sz="1600" dirty="0">
                <a:ea typeface="+mn-lt"/>
                <a:cs typeface="+mn-lt"/>
              </a:endParaRPr>
            </a:p>
            <a:p>
              <a:r>
                <a:rPr lang="en-GB" sz="1600" dirty="0">
                  <a:ea typeface="+mn-lt"/>
                  <a:cs typeface="+mn-lt"/>
                </a:rPr>
                <a:t>Spend time listening to the above piece of music.</a:t>
              </a:r>
              <a:endParaRPr lang="en-US" dirty="0"/>
            </a:p>
            <a:p>
              <a:r>
                <a:rPr lang="en-GB" sz="1600" dirty="0">
                  <a:ea typeface="+mn-lt"/>
                  <a:cs typeface="+mn-lt"/>
                </a:rPr>
                <a:t>Complete the page in your listening booklet –</a:t>
              </a:r>
              <a:endParaRPr lang="en-US" dirty="0"/>
            </a:p>
            <a:p>
              <a:r>
                <a:rPr lang="en-GB" sz="1600" dirty="0">
                  <a:ea typeface="+mn-lt"/>
                  <a:cs typeface="+mn-lt"/>
                </a:rPr>
                <a:t>1.Give some background information on the piece and artist/composer</a:t>
              </a:r>
              <a:endParaRPr lang="en-US" dirty="0"/>
            </a:p>
            <a:p>
              <a:r>
                <a:rPr lang="en-GB" sz="1600" dirty="0">
                  <a:ea typeface="+mn-lt"/>
                  <a:cs typeface="+mn-lt"/>
                </a:rPr>
                <a:t>2.Comment on the instrumentation and how the musical elements are used in as much detail as you can.</a:t>
              </a:r>
              <a:endParaRPr lang="en-US" dirty="0"/>
            </a:p>
            <a:p>
              <a:r>
                <a:rPr lang="en-GB" sz="1600" dirty="0">
                  <a:ea typeface="+mn-lt"/>
                  <a:cs typeface="+mn-lt"/>
                </a:rPr>
                <a:t>3.Give your personal response to the music – remember to explain why you liked or did not like the piece of music.</a:t>
              </a:r>
              <a:endParaRPr lang="en-GB" dirty="0"/>
            </a:p>
            <a:p>
              <a:pPr marL="342900" indent="-342900">
                <a:buAutoNum type="arabicPeriod"/>
              </a:pPr>
              <a:endParaRPr lang="en-GB" sz="1600">
                <a:cs typeface="Calibri"/>
              </a:endParaRPr>
            </a:p>
            <a:p>
              <a:pPr marL="342900" indent="-342900">
                <a:buAutoNum type="arabicPeriod"/>
              </a:pPr>
              <a:endParaRPr lang="en-GB" sz="1600" dirty="0">
                <a:cs typeface="Calibri"/>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Music this week?</a:t>
              </a:r>
            </a:p>
            <a:p>
              <a:pPr marL="342900" indent="-342900">
                <a:buFont typeface="+mj-lt"/>
                <a:buAutoNum type="arabicPeriod"/>
              </a:pPr>
              <a:r>
                <a:rPr lang="en-GB"/>
                <a:t>What have been the areas that have challenged you in Music this week?</a:t>
              </a:r>
            </a:p>
            <a:p>
              <a:pPr marL="342900" indent="-342900">
                <a:buFont typeface="+mj-lt"/>
                <a:buAutoNum type="arabicPeriod"/>
              </a:pPr>
              <a:r>
                <a:rPr lang="en-GB"/>
                <a:t>How could you improve next week?</a:t>
              </a: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ea typeface="+mn-lt"/>
                  <a:cs typeface="+mn-lt"/>
                </a:rPr>
                <a:t>Extension Task – Listen to and comment on further pieces of music by the same artist/composer.</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t>Key words – Tempo, Dynamics, Duration, Pitch, Silence, Articulation, Melody, Texture, Timbre </a:t>
              </a:r>
              <a:endParaRPr lang="en-GB">
                <a:cs typeface="Calibri"/>
              </a:endParaRPr>
            </a:p>
          </p:txBody>
        </p:sp>
      </p:grpSp>
      <p:graphicFrame>
        <p:nvGraphicFramePr>
          <p:cNvPr id="9" name="Table 8">
            <a:extLst>
              <a:ext uri="{FF2B5EF4-FFF2-40B4-BE49-F238E27FC236}">
                <a16:creationId xmlns:a16="http://schemas.microsoft.com/office/drawing/2014/main" id="{CFB6CA92-F0F3-77DD-99F9-E8ADB3F547FC}"/>
              </a:ext>
            </a:extLst>
          </p:cNvPr>
          <p:cNvGraphicFramePr>
            <a:graphicFrameLocks noGrp="1"/>
          </p:cNvGraphicFramePr>
          <p:nvPr>
            <p:extLst>
              <p:ext uri="{D42A27DB-BD31-4B8C-83A1-F6EECF244321}">
                <p14:modId xmlns:p14="http://schemas.microsoft.com/office/powerpoint/2010/main" val="163635968"/>
              </p:ext>
            </p:extLst>
          </p:nvPr>
        </p:nvGraphicFramePr>
        <p:xfrm>
          <a:off x="171450" y="1286493"/>
          <a:ext cx="6521835" cy="1581150"/>
        </p:xfrm>
        <a:graphic>
          <a:graphicData uri="http://schemas.openxmlformats.org/drawingml/2006/table">
            <a:tbl>
              <a:tblPr firstRow="1" bandRow="1">
                <a:tableStyleId>{5C22544A-7EE6-4342-B048-85BDC9FD1C3A}</a:tableStyleId>
              </a:tblPr>
              <a:tblGrid>
                <a:gridCol w="6521835">
                  <a:extLst>
                    <a:ext uri="{9D8B030D-6E8A-4147-A177-3AD203B41FA5}">
                      <a16:colId xmlns:a16="http://schemas.microsoft.com/office/drawing/2014/main" val="1891297315"/>
                    </a:ext>
                  </a:extLst>
                </a:gridCol>
              </a:tblGrid>
              <a:tr h="1581150">
                <a:tc>
                  <a:txBody>
                    <a:bodyPr/>
                    <a:lstStyle/>
                    <a:p>
                      <a:pPr lvl="0" algn="ctr">
                        <a:lnSpc>
                          <a:spcPct val="100000"/>
                        </a:lnSpc>
                        <a:spcBef>
                          <a:spcPts val="0"/>
                        </a:spcBef>
                        <a:spcAft>
                          <a:spcPts val="0"/>
                        </a:spcAft>
                        <a:buNone/>
                      </a:pPr>
                      <a:r>
                        <a:rPr lang="en-GB" sz="1600" b="0" i="0" u="none" strike="noStrike" noProof="0" dirty="0">
                          <a:solidFill>
                            <a:schemeClr val="tx1"/>
                          </a:solidFill>
                          <a:effectLst/>
                          <a:latin typeface="Calibri"/>
                        </a:rPr>
                        <a:t>Draw a simple piano keyboard and label all the notes with their note names.</a:t>
                      </a:r>
                      <a:endParaRPr lang="en-US" dirty="0"/>
                    </a:p>
                  </a:txBody>
                  <a:tcPr anchor="ctr">
                    <a:lnL w="12700">
                      <a:solidFill>
                        <a:schemeClr val="tx1"/>
                      </a:solidFill>
                    </a:lnL>
                    <a:lnR w="12700">
                      <a:solidFill>
                        <a:schemeClr val="tx1"/>
                      </a:solidFill>
                    </a:lnR>
                    <a:lnT w="12700">
                      <a:solidFill>
                        <a:schemeClr val="tx1"/>
                      </a:solidFill>
                    </a:lnT>
                    <a:lnB w="12700">
                      <a:solidFill>
                        <a:schemeClr val="tx1"/>
                      </a:solidFill>
                    </a:lnB>
                    <a:noFill/>
                  </a:tcPr>
                </a:tc>
                <a:extLst>
                  <a:ext uri="{0D108BD9-81ED-4DB2-BD59-A6C34878D82A}">
                    <a16:rowId xmlns:a16="http://schemas.microsoft.com/office/drawing/2014/main" val="1290280798"/>
                  </a:ext>
                </a:extLst>
              </a:tr>
            </a:tbl>
          </a:graphicData>
        </a:graphic>
      </p:graphicFrame>
    </p:spTree>
    <p:extLst>
      <p:ext uri="{BB962C8B-B14F-4D97-AF65-F5344CB8AC3E}">
        <p14:creationId xmlns:p14="http://schemas.microsoft.com/office/powerpoint/2010/main" val="2142279139"/>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F2B6F1A-7C32-762F-33A6-4B5A607127EF}"/>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dirty="0">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dirty="0">
                <a:solidFill>
                  <a:srgbClr val="000000"/>
                </a:solidFill>
                <a:effectLst/>
                <a:latin typeface="Calibri" panose="020F0502020204030204" pitchFamily="34" charset="0"/>
              </a:rPr>
              <a:t> </a:t>
            </a:r>
            <a:endParaRPr lang="en-US" sz="1000" b="0" i="0" dirty="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D75C243C-D900-9EA4-0B2F-C6AA18E01E47}"/>
              </a:ext>
            </a:extLst>
          </p:cNvPr>
          <p:cNvGrpSpPr/>
          <p:nvPr/>
        </p:nvGrpSpPr>
        <p:grpSpPr>
          <a:xfrm>
            <a:off x="69785" y="0"/>
            <a:ext cx="6720004" cy="8951234"/>
            <a:chOff x="3811901" y="0"/>
            <a:chExt cx="6728254" cy="9440716"/>
          </a:xfrm>
        </p:grpSpPr>
        <p:pic>
          <p:nvPicPr>
            <p:cNvPr id="5" name="Picture 4">
              <a:extLst>
                <a:ext uri="{FF2B5EF4-FFF2-40B4-BE49-F238E27FC236}">
                  <a16:creationId xmlns:a16="http://schemas.microsoft.com/office/drawing/2014/main" id="{8685D30C-8A95-695D-4D58-940A09AF9C4D}"/>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9301362"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FA50369F-636C-FBD0-FDD6-E5843687E310}"/>
                </a:ext>
              </a:extLst>
            </p:cNvPr>
            <p:cNvSpPr/>
            <p:nvPr/>
          </p:nvSpPr>
          <p:spPr>
            <a:xfrm>
              <a:off x="3818079"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b="1" dirty="0">
                  <a:ea typeface="+mn-lt"/>
                  <a:cs typeface="+mn-lt"/>
                </a:rPr>
                <a:t>Year 7 RE Homework – Half Term 4, Week 6</a:t>
              </a:r>
              <a:endParaRPr lang="en-GB" sz="2400">
                <a:ea typeface="+mn-lt"/>
                <a:cs typeface="+mn-lt"/>
              </a:endParaRPr>
            </a:p>
          </p:txBody>
        </p:sp>
        <p:sp>
          <p:nvSpPr>
            <p:cNvPr id="7" name="Rectangle 6">
              <a:extLst>
                <a:ext uri="{FF2B5EF4-FFF2-40B4-BE49-F238E27FC236}">
                  <a16:creationId xmlns:a16="http://schemas.microsoft.com/office/drawing/2014/main" id="{BD0AA4E5-A8DE-1247-3219-A84567EFC11F}"/>
                </a:ext>
              </a:extLst>
            </p:cNvPr>
            <p:cNvSpPr/>
            <p:nvPr/>
          </p:nvSpPr>
          <p:spPr>
            <a:xfrm>
              <a:off x="3827175" y="2971883"/>
              <a:ext cx="6561438" cy="3971475"/>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GB" sz="2000" dirty="0">
                  <a:ea typeface="+mn-lt"/>
                  <a:cs typeface="+mn-lt"/>
                </a:rPr>
                <a:t>Answer the following questions:</a:t>
              </a:r>
              <a:endParaRPr lang="en-US" sz="2000">
                <a:cs typeface="Calibri"/>
              </a:endParaRPr>
            </a:p>
            <a:p>
              <a:endParaRPr lang="en-GB" sz="2000" dirty="0">
                <a:ea typeface="+mn-lt"/>
                <a:cs typeface="+mn-lt"/>
              </a:endParaRPr>
            </a:p>
            <a:p>
              <a:r>
                <a:rPr lang="en-GB" sz="2000" dirty="0">
                  <a:ea typeface="+mn-lt"/>
                  <a:cs typeface="+mn-lt"/>
                </a:rPr>
                <a:t>1. What is Stewardship?</a:t>
              </a:r>
              <a:endParaRPr lang="en-GB" sz="2000" dirty="0">
                <a:cs typeface="Calibri"/>
              </a:endParaRPr>
            </a:p>
            <a:p>
              <a:r>
                <a:rPr lang="en-GB" sz="2000" dirty="0">
                  <a:ea typeface="+mn-lt"/>
                  <a:cs typeface="+mn-lt"/>
                </a:rPr>
                <a:t>2. How does Stewardship differ from Dominion?</a:t>
              </a:r>
            </a:p>
            <a:p>
              <a:r>
                <a:rPr lang="en-GB" sz="2000" dirty="0">
                  <a:ea typeface="+mn-lt"/>
                  <a:cs typeface="+mn-lt"/>
                </a:rPr>
                <a:t>3. Can you suggest some ways that you could help look after the environment?</a:t>
              </a:r>
            </a:p>
            <a:p>
              <a:endParaRPr lang="en-GB" sz="2000" dirty="0">
                <a:ea typeface="+mn-lt"/>
                <a:cs typeface="+mn-lt"/>
              </a:endParaRPr>
            </a:p>
            <a:p>
              <a:endParaRPr lang="en-GB" sz="2000" dirty="0">
                <a:ea typeface="+mn-lt"/>
                <a:cs typeface="+mn-lt"/>
              </a:endParaRPr>
            </a:p>
            <a:p>
              <a:endParaRPr lang="en-GB" sz="2000" dirty="0">
                <a:ea typeface="+mn-lt"/>
                <a:cs typeface="+mn-lt"/>
              </a:endParaRPr>
            </a:p>
            <a:p>
              <a:endParaRPr lang="en-GB" sz="2000" dirty="0">
                <a:ea typeface="+mn-lt"/>
                <a:cs typeface="+mn-lt"/>
              </a:endParaRPr>
            </a:p>
            <a:p>
              <a:endParaRPr lang="en-GB" sz="2000" dirty="0">
                <a:ea typeface="+mn-lt"/>
                <a:cs typeface="+mn-lt"/>
              </a:endParaRPr>
            </a:p>
          </p:txBody>
        </p:sp>
        <p:sp>
          <p:nvSpPr>
            <p:cNvPr id="8" name="Rectangle 7">
              <a:extLst>
                <a:ext uri="{FF2B5EF4-FFF2-40B4-BE49-F238E27FC236}">
                  <a16:creationId xmlns:a16="http://schemas.microsoft.com/office/drawing/2014/main" id="{1006016C-6C17-1722-D240-9A4DEBAC56C7}"/>
                </a:ext>
              </a:extLst>
            </p:cNvPr>
            <p:cNvSpPr/>
            <p:nvPr/>
          </p:nvSpPr>
          <p:spPr>
            <a:xfrm>
              <a:off x="3827175"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marL="236855" indent="-236855">
                <a:buFont typeface="+mj-lt"/>
                <a:buAutoNum type="arabicPeriod"/>
              </a:pPr>
              <a:r>
                <a:rPr lang="en-GB" sz="1400" dirty="0"/>
                <a:t>What have been your strengths in RE this week?</a:t>
              </a:r>
              <a:endParaRPr lang="en-US" sz="1400">
                <a:cs typeface="Calibri"/>
              </a:endParaRPr>
            </a:p>
            <a:p>
              <a:pPr marL="236855" indent="-236855">
                <a:buFont typeface="+mj-lt"/>
                <a:buAutoNum type="arabicPeriod"/>
              </a:pPr>
              <a:r>
                <a:rPr lang="en-GB" sz="1400" dirty="0"/>
                <a:t>What have been the areas that have challenged you in Christianity this week?</a:t>
              </a:r>
              <a:endParaRPr lang="en-GB" sz="1400">
                <a:cs typeface="Calibri"/>
              </a:endParaRPr>
            </a:p>
            <a:p>
              <a:pPr marL="236855" indent="-236855">
                <a:buFont typeface="+mj-lt"/>
                <a:buAutoNum type="arabicPeriod"/>
              </a:pPr>
              <a:r>
                <a:rPr lang="en-GB" sz="1400" dirty="0"/>
                <a:t>How could you improve next week?</a:t>
              </a:r>
              <a:endParaRPr lang="en-GB" sz="1400">
                <a:cs typeface="Calibri" panose="020F0502020204030204"/>
              </a:endParaRPr>
            </a:p>
          </p:txBody>
        </p:sp>
        <p:sp>
          <p:nvSpPr>
            <p:cNvPr id="9" name="Rectangle 8">
              <a:extLst>
                <a:ext uri="{FF2B5EF4-FFF2-40B4-BE49-F238E27FC236}">
                  <a16:creationId xmlns:a16="http://schemas.microsoft.com/office/drawing/2014/main" id="{4C4CBAFF-FE69-5420-AFE7-0CDB98A0DB03}"/>
                </a:ext>
              </a:extLst>
            </p:cNvPr>
            <p:cNvSpPr/>
            <p:nvPr/>
          </p:nvSpPr>
          <p:spPr>
            <a:xfrm>
              <a:off x="3827175"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dirty="0">
                  <a:ea typeface="+mn-lt"/>
                  <a:cs typeface="+mn-lt"/>
                </a:rPr>
                <a:t>Extension Task – Research Green Christians, A Rocha, and write down at least five facts about them</a:t>
              </a:r>
            </a:p>
          </p:txBody>
        </p:sp>
        <p:sp>
          <p:nvSpPr>
            <p:cNvPr id="10" name="Rectangle 9">
              <a:extLst>
                <a:ext uri="{FF2B5EF4-FFF2-40B4-BE49-F238E27FC236}">
                  <a16:creationId xmlns:a16="http://schemas.microsoft.com/office/drawing/2014/main" id="{8D6B8E36-0446-8CBD-DEBC-6DA8D6B6E336}"/>
                </a:ext>
              </a:extLst>
            </p:cNvPr>
            <p:cNvSpPr/>
            <p:nvPr/>
          </p:nvSpPr>
          <p:spPr>
            <a:xfrm>
              <a:off x="3823349"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dirty="0"/>
                <a:t>Key words – Stewardship, Dominion, environment, pollution</a:t>
              </a:r>
              <a:endParaRPr lang="en-GB">
                <a:cs typeface="Calibri"/>
              </a:endParaRPr>
            </a:p>
          </p:txBody>
        </p:sp>
        <p:sp>
          <p:nvSpPr>
            <p:cNvPr id="11" name="Rectangle 10">
              <a:extLst>
                <a:ext uri="{FF2B5EF4-FFF2-40B4-BE49-F238E27FC236}">
                  <a16:creationId xmlns:a16="http://schemas.microsoft.com/office/drawing/2014/main" id="{B250DFF2-5F5A-AB91-D458-A999606234C2}"/>
                </a:ext>
              </a:extLst>
            </p:cNvPr>
            <p:cNvSpPr/>
            <p:nvPr/>
          </p:nvSpPr>
          <p:spPr>
            <a:xfrm>
              <a:off x="3811901" y="1261024"/>
              <a:ext cx="6561438" cy="1645509"/>
            </a:xfrm>
            <a:prstGeom prst="rect">
              <a:avLst/>
            </a:prstGeom>
          </p:spPr>
          <p:style>
            <a:lnRef idx="2">
              <a:schemeClr val="dk1"/>
            </a:lnRef>
            <a:fillRef idx="1">
              <a:schemeClr val="lt1"/>
            </a:fillRef>
            <a:effectRef idx="0">
              <a:schemeClr val="dk1"/>
            </a:effectRef>
            <a:fontRef idx="minor">
              <a:schemeClr val="dk1"/>
            </a:fontRef>
          </p:style>
          <p:txBody>
            <a:bodyPr lIns="63305" tIns="31652" rIns="63305" bIns="31652"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endParaRPr lang="en-GB" sz="1600" dirty="0">
                <a:ea typeface="+mn-lt"/>
                <a:cs typeface="+mn-lt"/>
              </a:endParaRPr>
            </a:p>
            <a:p>
              <a:pPr algn="ctr"/>
              <a:r>
                <a:rPr lang="en-GB" dirty="0">
                  <a:cs typeface="Calibri"/>
                </a:rPr>
                <a:t>Nativity Quiz</a:t>
              </a:r>
            </a:p>
          </p:txBody>
        </p:sp>
      </p:grpSp>
      <p:pic>
        <p:nvPicPr>
          <p:cNvPr id="2" name="Picture 1" descr="Image result for stewardship">
            <a:extLst>
              <a:ext uri="{FF2B5EF4-FFF2-40B4-BE49-F238E27FC236}">
                <a16:creationId xmlns:a16="http://schemas.microsoft.com/office/drawing/2014/main" id="{D1300AE6-425B-9FA4-F870-5D05CF073D90}"/>
              </a:ext>
            </a:extLst>
          </p:cNvPr>
          <p:cNvPicPr>
            <a:picLocks noChangeAspect="1"/>
          </p:cNvPicPr>
          <p:nvPr/>
        </p:nvPicPr>
        <p:blipFill>
          <a:blip r:embed="rId3"/>
          <a:stretch>
            <a:fillRect/>
          </a:stretch>
        </p:blipFill>
        <p:spPr>
          <a:xfrm>
            <a:off x="1486305" y="4786977"/>
            <a:ext cx="3870981" cy="1555898"/>
          </a:xfrm>
          <a:prstGeom prst="rect">
            <a:avLst/>
          </a:prstGeom>
        </p:spPr>
      </p:pic>
      <p:pic>
        <p:nvPicPr>
          <p:cNvPr id="12" name="Picture 11" descr="A qr code with black squares&#10;&#10;Description automatically generated">
            <a:extLst>
              <a:ext uri="{FF2B5EF4-FFF2-40B4-BE49-F238E27FC236}">
                <a16:creationId xmlns:a16="http://schemas.microsoft.com/office/drawing/2014/main" id="{03C8FA27-7B07-D71E-EE8B-FAB85D6DB2DA}"/>
              </a:ext>
            </a:extLst>
          </p:cNvPr>
          <p:cNvPicPr>
            <a:picLocks noChangeAspect="1"/>
          </p:cNvPicPr>
          <p:nvPr/>
        </p:nvPicPr>
        <p:blipFill>
          <a:blip r:embed="rId4"/>
          <a:stretch>
            <a:fillRect/>
          </a:stretch>
        </p:blipFill>
        <p:spPr>
          <a:xfrm flipV="1">
            <a:off x="4797718" y="1283660"/>
            <a:ext cx="1358744" cy="1377801"/>
          </a:xfrm>
          <a:prstGeom prst="rect">
            <a:avLst/>
          </a:prstGeom>
        </p:spPr>
      </p:pic>
      <p:pic>
        <p:nvPicPr>
          <p:cNvPr id="13" name="Picture 12" descr="Nativity Silhouette">
            <a:extLst>
              <a:ext uri="{FF2B5EF4-FFF2-40B4-BE49-F238E27FC236}">
                <a16:creationId xmlns:a16="http://schemas.microsoft.com/office/drawing/2014/main" id="{7B7F01CB-913C-1E0F-37A1-08163E2BA6A2}"/>
              </a:ext>
            </a:extLst>
          </p:cNvPr>
          <p:cNvPicPr>
            <a:picLocks noChangeAspect="1"/>
          </p:cNvPicPr>
          <p:nvPr/>
        </p:nvPicPr>
        <p:blipFill>
          <a:blip r:embed="rId5"/>
          <a:stretch>
            <a:fillRect/>
          </a:stretch>
        </p:blipFill>
        <p:spPr>
          <a:xfrm>
            <a:off x="466804" y="1229611"/>
            <a:ext cx="1486861" cy="1485900"/>
          </a:xfrm>
          <a:prstGeom prst="rect">
            <a:avLst/>
          </a:prstGeom>
        </p:spPr>
      </p:pic>
    </p:spTree>
    <p:extLst>
      <p:ext uri="{BB962C8B-B14F-4D97-AF65-F5344CB8AC3E}">
        <p14:creationId xmlns:p14="http://schemas.microsoft.com/office/powerpoint/2010/main" val="1758801949"/>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grpSp>
        <p:nvGrpSpPr>
          <p:cNvPr id="3" name="Group 2">
            <a:extLst>
              <a:ext uri="{FF2B5EF4-FFF2-40B4-BE49-F238E27FC236}">
                <a16:creationId xmlns:a16="http://schemas.microsoft.com/office/drawing/2014/main" id="{9B1C7370-C467-3266-E8FF-42311692B9BD}"/>
              </a:ext>
            </a:extLst>
          </p:cNvPr>
          <p:cNvGrpSpPr/>
          <p:nvPr/>
        </p:nvGrpSpPr>
        <p:grpSpPr>
          <a:xfrm>
            <a:off x="129746" y="0"/>
            <a:ext cx="6728254" cy="9440716"/>
            <a:chOff x="129746" y="0"/>
            <a:chExt cx="6728254" cy="9440716"/>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 7 Science Homework – Half Term 4, Week 6</a:t>
              </a:r>
              <a:endParaRPr lang="en-GB" sz="2400" dirty="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29746" y="2967262"/>
              <a:ext cx="6561438" cy="3971475"/>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ea typeface="+mn-lt"/>
                  <a:cs typeface="+mn-lt"/>
                </a:rPr>
                <a:t>Main Task (26</a:t>
              </a:r>
              <a:r>
                <a:rPr lang="en-GB" baseline="30000" dirty="0">
                  <a:ea typeface="+mn-lt"/>
                  <a:cs typeface="+mn-lt"/>
                </a:rPr>
                <a:t>th</a:t>
              </a:r>
              <a:r>
                <a:rPr lang="en-GB" dirty="0">
                  <a:ea typeface="+mn-lt"/>
                  <a:cs typeface="+mn-lt"/>
                </a:rPr>
                <a:t> March 2024):</a:t>
              </a:r>
            </a:p>
            <a:p>
              <a:pPr algn="ctr"/>
              <a:r>
                <a:rPr lang="en-GB" b="1" u="sng" dirty="0">
                  <a:ea typeface="+mn-lt"/>
                  <a:cs typeface="+mn-lt"/>
                </a:rPr>
                <a:t>Due: Tuesday 16</a:t>
              </a:r>
              <a:r>
                <a:rPr lang="en-GB" b="1" u="sng" baseline="30000" dirty="0">
                  <a:ea typeface="+mn-lt"/>
                  <a:cs typeface="+mn-lt"/>
                </a:rPr>
                <a:t>th</a:t>
              </a:r>
              <a:r>
                <a:rPr lang="en-GB" b="1" u="sng" dirty="0">
                  <a:ea typeface="+mn-lt"/>
                  <a:cs typeface="+mn-lt"/>
                </a:rPr>
                <a:t> April 2024</a:t>
              </a:r>
              <a:endParaRPr lang="en-GB" dirty="0">
                <a:ea typeface="+mn-lt"/>
                <a:cs typeface="+mn-lt"/>
              </a:endParaRPr>
            </a:p>
            <a:p>
              <a:r>
                <a:rPr lang="en-GB" b="1" u="sng" dirty="0">
                  <a:ea typeface="+mn-lt"/>
                  <a:cs typeface="+mn-lt"/>
                </a:rPr>
                <a:t>Recap on Energy </a:t>
              </a:r>
            </a:p>
            <a:p>
              <a:endParaRPr lang="en-GB" b="1" u="sng" dirty="0">
                <a:ea typeface="+mn-lt"/>
                <a:cs typeface="+mn-lt"/>
              </a:endParaRPr>
            </a:p>
            <a:p>
              <a:r>
                <a:rPr lang="en-GB" dirty="0">
                  <a:ea typeface="+mn-lt"/>
                  <a:cs typeface="+mn-lt"/>
                </a:rPr>
                <a:t>3.1.9 to 3.1.22 – Other Non-Renewables </a:t>
              </a:r>
            </a:p>
            <a:p>
              <a:r>
                <a:rPr lang="en-GB" dirty="0">
                  <a:ea typeface="+mn-lt"/>
                  <a:cs typeface="+mn-lt"/>
                </a:rPr>
                <a:t>To End of Topic Test - Energy</a:t>
              </a:r>
            </a:p>
            <a:p>
              <a:endParaRPr lang="en-GB" dirty="0">
                <a:ea typeface="+mn-lt"/>
                <a:cs typeface="+mn-lt"/>
              </a:endParaRPr>
            </a:p>
            <a:p>
              <a:r>
                <a:rPr lang="en-GB" b="1" u="sng" dirty="0">
                  <a:ea typeface="+mn-lt"/>
                  <a:cs typeface="+mn-lt"/>
                </a:rPr>
                <a:t>Recap on Light and Space</a:t>
              </a:r>
            </a:p>
            <a:p>
              <a:endParaRPr lang="en-GB" b="1" u="sng" dirty="0">
                <a:ea typeface="+mn-lt"/>
                <a:cs typeface="+mn-lt"/>
              </a:endParaRPr>
            </a:p>
            <a:p>
              <a:r>
                <a:rPr lang="en-GB" b="1" u="sng" dirty="0">
                  <a:ea typeface="+mn-lt"/>
                  <a:cs typeface="+mn-lt"/>
                </a:rPr>
                <a:t>3.3.23 to 3.3.28 – Colours of Light to </a:t>
              </a:r>
            </a:p>
            <a:p>
              <a:r>
                <a:rPr lang="en-GB" b="1" u="sng" dirty="0">
                  <a:ea typeface="+mn-lt"/>
                  <a:cs typeface="+mn-lt"/>
                </a:rPr>
                <a:t>End of Topic Test – Sound (and Light)</a:t>
              </a: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in (insert subject) this week?</a:t>
              </a:r>
            </a:p>
            <a:p>
              <a:pPr marL="342900" indent="-342900">
                <a:buFont typeface="+mj-lt"/>
                <a:buAutoNum type="arabicPeriod"/>
              </a:pPr>
              <a:r>
                <a:rPr lang="en-GB"/>
                <a:t>What have been the areas that have challenged you in (insert topic) this week?</a:t>
              </a:r>
            </a:p>
            <a:p>
              <a:pPr marL="342900" indent="-342900">
                <a:buFont typeface="+mj-lt"/>
                <a:buAutoNum type="arabicPeriod"/>
              </a:pPr>
              <a:r>
                <a:rPr lang="en-GB"/>
                <a:t>How could you improve next week?</a:t>
              </a:r>
            </a:p>
          </p:txBody>
        </p:sp>
        <p:sp>
          <p:nvSpPr>
            <p:cNvPr id="11" name="Rectangle 10">
              <a:extLst>
                <a:ext uri="{FF2B5EF4-FFF2-40B4-BE49-F238E27FC236}">
                  <a16:creationId xmlns:a16="http://schemas.microsoft.com/office/drawing/2014/main" id="{38A54583-C5E1-773D-C272-C7C4920A8AD8}"/>
                </a:ext>
              </a:extLst>
            </p:cNvPr>
            <p:cNvSpPr/>
            <p:nvPr/>
          </p:nvSpPr>
          <p:spPr>
            <a:xfrm>
              <a:off x="145020" y="7681337"/>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a:ea typeface="+mn-lt"/>
                  <a:cs typeface="+mn-lt"/>
                </a:rPr>
                <a:t>Extension Task – Complete Crosswords / Exam Style Questions inside Chemistry or Biology Extension Booklets, Mark Date Completed.  </a:t>
              </a:r>
            </a:p>
          </p:txBody>
        </p:sp>
        <p:sp>
          <p:nvSpPr>
            <p:cNvPr id="7" name="Rectangle 6">
              <a:extLst>
                <a:ext uri="{FF2B5EF4-FFF2-40B4-BE49-F238E27FC236}">
                  <a16:creationId xmlns:a16="http://schemas.microsoft.com/office/drawing/2014/main" id="{D3695D3E-C125-EF5F-32F6-B7E32E204520}"/>
                </a:ext>
              </a:extLst>
            </p:cNvPr>
            <p:cNvSpPr/>
            <p:nvPr/>
          </p:nvSpPr>
          <p:spPr>
            <a:xfrm>
              <a:off x="141194" y="7003588"/>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dirty="0"/>
                <a:t>Key words – Refraction, Lenses, Human Eye, Colour, Seeing Colour, Fuel Cost, Fuel Bills, Renewable Energy, Non-Renewable Energy</a:t>
              </a: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164550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normAutofit/>
            </a:bodyPr>
            <a:lstStyle/>
            <a:p>
              <a:pPr algn="ctr"/>
              <a:r>
                <a:rPr lang="en-GB" sz="1700" dirty="0">
                  <a:cs typeface="Calibri"/>
                </a:rPr>
                <a:t>Recap: </a:t>
              </a:r>
            </a:p>
            <a:p>
              <a:pPr algn="ctr"/>
              <a:endParaRPr lang="en-GB" sz="1700" dirty="0">
                <a:cs typeface="Calibri"/>
              </a:endParaRPr>
            </a:p>
            <a:p>
              <a:pPr algn="ctr"/>
              <a:r>
                <a:rPr lang="en-GB" sz="1700" dirty="0">
                  <a:cs typeface="Calibri"/>
                </a:rPr>
                <a:t>See Below</a:t>
              </a:r>
            </a:p>
          </p:txBody>
        </p:sp>
      </p:grpSp>
      <p:pic>
        <p:nvPicPr>
          <p:cNvPr id="6146" name="Picture 2">
            <a:extLst>
              <a:ext uri="{FF2B5EF4-FFF2-40B4-BE49-F238E27FC236}">
                <a16:creationId xmlns:a16="http://schemas.microsoft.com/office/drawing/2014/main" id="{51E23E90-170A-9EE3-48C3-6F15658672E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28181" y="4347883"/>
            <a:ext cx="2242297" cy="22422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5177205"/>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616985A-30BC-8B04-A629-071AFB32F629}"/>
              </a:ext>
            </a:extLst>
          </p:cNvPr>
          <p:cNvGrpSpPr/>
          <p:nvPr/>
        </p:nvGrpSpPr>
        <p:grpSpPr>
          <a:xfrm>
            <a:off x="129505" y="0"/>
            <a:ext cx="6728495" cy="9900984"/>
            <a:chOff x="129505" y="0"/>
            <a:chExt cx="6728495" cy="9900984"/>
          </a:xfrm>
        </p:grpSpPr>
        <p:pic>
          <p:nvPicPr>
            <p:cNvPr id="1026" name="Picture 2">
              <a:extLst>
                <a:ext uri="{FF2B5EF4-FFF2-40B4-BE49-F238E27FC236}">
                  <a16:creationId xmlns:a16="http://schemas.microsoft.com/office/drawing/2014/main" id="{0510DEF5-5446-44FD-D5B8-C3CD145217A0}"/>
                </a:ext>
              </a:extLst>
            </p:cNvPr>
            <p:cNvPicPr>
              <a:picLocks noChangeAspect="1" noChangeArrowheads="1"/>
            </p:cNvPicPr>
            <p:nvPr/>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5619207" y="0"/>
              <a:ext cx="1238793" cy="11611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FE46170-FA0F-FBA5-026E-DBFFF709D98C}"/>
                </a:ext>
              </a:extLst>
            </p:cNvPr>
            <p:cNvSpPr/>
            <p:nvPr/>
          </p:nvSpPr>
          <p:spPr>
            <a:xfrm>
              <a:off x="135924" y="111211"/>
              <a:ext cx="5313406" cy="104993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400" b="1" dirty="0">
                  <a:ea typeface="+mn-lt"/>
                  <a:cs typeface="+mn-lt"/>
                </a:rPr>
                <a:t>Year7 Young Enterprise, Homework – </a:t>
              </a:r>
              <a:r>
                <a:rPr lang="en-GB" sz="2400" b="1">
                  <a:ea typeface="+mn-lt"/>
                  <a:cs typeface="+mn-lt"/>
                </a:rPr>
                <a:t>Half Term 4, Week 6</a:t>
              </a:r>
              <a:endParaRPr lang="en-GB" sz="2400">
                <a:ea typeface="+mn-lt"/>
                <a:cs typeface="+mn-lt"/>
              </a:endParaRPr>
            </a:p>
          </p:txBody>
        </p:sp>
        <p:sp>
          <p:nvSpPr>
            <p:cNvPr id="5" name="Rectangle 4">
              <a:extLst>
                <a:ext uri="{FF2B5EF4-FFF2-40B4-BE49-F238E27FC236}">
                  <a16:creationId xmlns:a16="http://schemas.microsoft.com/office/drawing/2014/main" id="{DA2A138E-5BA6-3D9F-0372-EFB31043A970}"/>
                </a:ext>
              </a:extLst>
            </p:cNvPr>
            <p:cNvSpPr/>
            <p:nvPr/>
          </p:nvSpPr>
          <p:spPr>
            <a:xfrm>
              <a:off x="129505" y="2477093"/>
              <a:ext cx="6576953" cy="3783397"/>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000" u="sng" dirty="0">
                  <a:latin typeface="Calibri"/>
                  <a:ea typeface="Calibri"/>
                  <a:cs typeface="Arial"/>
                </a:rPr>
                <a:t>Main Task</a:t>
              </a:r>
              <a:endParaRPr lang="en-GB" sz="2000">
                <a:latin typeface="Calibri"/>
                <a:ea typeface="Calibri"/>
                <a:cs typeface="Calibri"/>
              </a:endParaRPr>
            </a:p>
            <a:p>
              <a:pPr algn="ctr"/>
              <a:endParaRPr lang="en-GB" sz="2000" dirty="0">
                <a:ea typeface="Calibri"/>
                <a:cs typeface="Calibri"/>
              </a:endParaRPr>
            </a:p>
            <a:p>
              <a:pPr algn="ctr"/>
              <a:r>
                <a:rPr lang="en-GB" sz="2000" dirty="0">
                  <a:ea typeface="+mn-lt"/>
                  <a:cs typeface="+mn-lt"/>
                </a:rPr>
                <a:t>Q1 What is the break-even formula? (1 mark)</a:t>
              </a:r>
              <a:endParaRPr lang="en-GB" sz="2000" dirty="0">
                <a:latin typeface="Calibri"/>
                <a:ea typeface="Calibri"/>
                <a:cs typeface="Arial"/>
              </a:endParaRPr>
            </a:p>
            <a:p>
              <a:pPr algn="ctr">
                <a:buFont typeface="Arial"/>
                <a:buChar char="•"/>
              </a:pPr>
              <a:endParaRPr lang="en-GB" sz="2000" dirty="0">
                <a:ea typeface="Calibri"/>
                <a:cs typeface="Calibri"/>
              </a:endParaRPr>
            </a:p>
            <a:p>
              <a:pPr algn="ctr"/>
              <a:r>
                <a:rPr lang="en-GB" sz="2000" dirty="0">
                  <a:latin typeface="Calibri"/>
                  <a:ea typeface="Calibri"/>
                  <a:cs typeface="Times New Roman"/>
                </a:rPr>
                <a:t>Q2 Explain what the break-even point is and why a business would use break-even analysis. (4 marks)</a:t>
              </a:r>
              <a:endParaRPr lang="en-GB" sz="2000" dirty="0">
                <a:latin typeface="Calibri"/>
                <a:ea typeface="Calibri"/>
                <a:cs typeface="Calibri"/>
              </a:endParaRPr>
            </a:p>
            <a:p>
              <a:pPr algn="ctr"/>
              <a:endParaRPr lang="en-GB" sz="2000" dirty="0">
                <a:latin typeface="Calibri"/>
                <a:ea typeface="Calibri"/>
                <a:cs typeface="Times New Roman"/>
              </a:endParaRPr>
            </a:p>
            <a:p>
              <a:pPr algn="ctr"/>
              <a:r>
                <a:rPr lang="en-GB" sz="2000" dirty="0">
                  <a:latin typeface="Calibri"/>
                  <a:ea typeface="Calibri"/>
                  <a:cs typeface="Times New Roman"/>
                </a:rPr>
                <a:t>Q3 If costs are higher than the revenue, is the business making a profit or a loss? 1 mark</a:t>
              </a:r>
              <a:endParaRPr lang="en-GB" sz="2000" dirty="0">
                <a:latin typeface="Calibri"/>
                <a:ea typeface="Calibri"/>
                <a:cs typeface="Calibri"/>
              </a:endParaRPr>
            </a:p>
            <a:p>
              <a:pPr algn="ctr"/>
              <a:endParaRPr lang="en-GB" sz="2000" dirty="0">
                <a:latin typeface="Calibri"/>
                <a:ea typeface="Calibri"/>
                <a:cs typeface="Times New Roman"/>
              </a:endParaRPr>
            </a:p>
            <a:p>
              <a:pPr algn="ctr"/>
              <a:r>
                <a:rPr lang="en-GB" sz="2000" dirty="0">
                  <a:latin typeface="Calibri"/>
                  <a:ea typeface="Calibri"/>
                  <a:cs typeface="Times New Roman"/>
                </a:rPr>
                <a:t>Q4 What is the margin of safety? (4 marks)</a:t>
              </a:r>
              <a:endParaRPr lang="en-GB" sz="2000" dirty="0">
                <a:latin typeface="Calibri"/>
                <a:ea typeface="Calibri"/>
                <a:cs typeface="Calibri"/>
              </a:endParaRPr>
            </a:p>
            <a:p>
              <a:pPr marL="457200" indent="-457200" algn="ctr">
                <a:buAutoNum type="arabicPeriod"/>
              </a:pPr>
              <a:endParaRPr lang="en-GB" sz="2000" dirty="0">
                <a:latin typeface="Calibri"/>
                <a:ea typeface="Calibri"/>
                <a:cs typeface="Arial"/>
              </a:endParaRPr>
            </a:p>
          </p:txBody>
        </p:sp>
        <p:sp>
          <p:nvSpPr>
            <p:cNvPr id="6" name="Rectangle 5">
              <a:extLst>
                <a:ext uri="{FF2B5EF4-FFF2-40B4-BE49-F238E27FC236}">
                  <a16:creationId xmlns:a16="http://schemas.microsoft.com/office/drawing/2014/main" id="{DF0E3584-0027-D8A9-A77F-4EBF3FFCD676}"/>
                </a:ext>
              </a:extLst>
            </p:cNvPr>
            <p:cNvSpPr/>
            <p:nvPr/>
          </p:nvSpPr>
          <p:spPr>
            <a:xfrm>
              <a:off x="145020" y="8369866"/>
              <a:ext cx="6561438" cy="10708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marL="342900" indent="-342900">
                <a:buFont typeface="+mj-lt"/>
                <a:buAutoNum type="arabicPeriod"/>
              </a:pPr>
              <a:r>
                <a:rPr lang="en-GB"/>
                <a:t>What have been your strengths this week?</a:t>
              </a:r>
            </a:p>
            <a:p>
              <a:pPr marL="342900" indent="-342900">
                <a:buFont typeface="+mj-lt"/>
                <a:buAutoNum type="arabicPeriod"/>
              </a:pPr>
              <a:r>
                <a:rPr lang="en-GB"/>
                <a:t>What have been the areas that have challenged you this week?</a:t>
              </a:r>
            </a:p>
            <a:p>
              <a:pPr marL="342900" indent="-342900">
                <a:buFont typeface="+mj-lt"/>
                <a:buAutoNum type="arabicPeriod"/>
              </a:pPr>
              <a:r>
                <a:rPr lang="en-GB"/>
                <a:t>How could you improve next week?</a:t>
              </a:r>
            </a:p>
          </p:txBody>
        </p:sp>
        <p:sp>
          <p:nvSpPr>
            <p:cNvPr id="8" name="TextBox 7">
              <a:extLst>
                <a:ext uri="{FF2B5EF4-FFF2-40B4-BE49-F238E27FC236}">
                  <a16:creationId xmlns:a16="http://schemas.microsoft.com/office/drawing/2014/main" id="{C6A15F7A-84B1-C344-17D3-D6B53B88DE2A}"/>
                </a:ext>
              </a:extLst>
            </p:cNvPr>
            <p:cNvSpPr txBox="1"/>
            <p:nvPr/>
          </p:nvSpPr>
          <p:spPr>
            <a:xfrm>
              <a:off x="145020" y="9500874"/>
              <a:ext cx="6561438" cy="400110"/>
            </a:xfrm>
            <a:prstGeom prst="rect">
              <a:avLst/>
            </a:prstGeom>
            <a:noFill/>
          </p:spPr>
          <p:txBody>
            <a:bodyPr wrap="square">
              <a:spAutoFit/>
            </a:bodyPr>
            <a:lstStyle/>
            <a:p>
              <a:pPr algn="ctr" rtl="0" fontAlgn="base"/>
              <a:r>
                <a:rPr lang="en-US" sz="1000" b="0" i="1">
                  <a:solidFill>
                    <a:srgbClr val="000000"/>
                  </a:solidFill>
                  <a:effectLst/>
                  <a:latin typeface="Calibri" panose="020F0502020204030204" pitchFamily="34" charset="0"/>
                </a:rPr>
                <a:t>Building good people who take PRIDE in their time at school, RESPECT themselves and others, WORK TOGETHER as a community, showing RESILIENCE and EMPATHY for all.</a:t>
              </a:r>
              <a:r>
                <a:rPr lang="en-US" sz="1000" b="0" i="0">
                  <a:solidFill>
                    <a:srgbClr val="000000"/>
                  </a:solidFill>
                  <a:effectLst/>
                  <a:latin typeface="Calibri" panose="020F0502020204030204" pitchFamily="34" charset="0"/>
                </a:rPr>
                <a:t> </a:t>
              </a:r>
              <a:endParaRPr lang="en-US" sz="1000" b="0" i="0">
                <a:solidFill>
                  <a:srgbClr val="000000"/>
                </a:solidFill>
                <a:effectLst/>
                <a:latin typeface="Segoe UI" panose="020B0502040204020203" pitchFamily="34" charset="0"/>
              </a:endParaRPr>
            </a:p>
          </p:txBody>
        </p:sp>
        <p:sp>
          <p:nvSpPr>
            <p:cNvPr id="11" name="Rectangle 10">
              <a:extLst>
                <a:ext uri="{FF2B5EF4-FFF2-40B4-BE49-F238E27FC236}">
                  <a16:creationId xmlns:a16="http://schemas.microsoft.com/office/drawing/2014/main" id="{38A54583-C5E1-773D-C272-C7C4920A8AD8}"/>
                </a:ext>
              </a:extLst>
            </p:cNvPr>
            <p:cNvSpPr/>
            <p:nvPr/>
          </p:nvSpPr>
          <p:spPr>
            <a:xfrm>
              <a:off x="145020" y="7142707"/>
              <a:ext cx="6561438" cy="1167001"/>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400" dirty="0">
                  <a:ea typeface="+mn-lt"/>
                  <a:cs typeface="+mn-lt"/>
                </a:rPr>
                <a:t>Extension Task – </a:t>
              </a:r>
              <a:endParaRPr lang="en-US" sz="1400" dirty="0">
                <a:ea typeface="Calibri"/>
                <a:cs typeface="Calibri"/>
              </a:endParaRPr>
            </a:p>
            <a:p>
              <a:pPr algn="ctr"/>
              <a:endParaRPr lang="en-GB" sz="1600" dirty="0">
                <a:ea typeface="+mn-lt"/>
                <a:cs typeface="+mn-lt"/>
              </a:endParaRPr>
            </a:p>
            <a:p>
              <a:pPr algn="ctr"/>
              <a:r>
                <a:rPr lang="en-GB" sz="1600" dirty="0">
                  <a:ea typeface="+mn-lt"/>
                  <a:cs typeface="+mn-lt"/>
                </a:rPr>
                <a:t>What is contribution and how is it calculated?  (4 marks)</a:t>
              </a:r>
              <a:endParaRPr lang="en-GB" sz="1600" dirty="0">
                <a:ea typeface="Calibri" panose="020F0502020204030204"/>
                <a:cs typeface="Calibri" panose="020F0502020204030204"/>
              </a:endParaRPr>
            </a:p>
            <a:p>
              <a:pPr algn="ctr"/>
              <a:endParaRPr lang="en-GB" dirty="0">
                <a:latin typeface="Calibri"/>
                <a:ea typeface="Calibri"/>
                <a:cs typeface="Calibri"/>
              </a:endParaRPr>
            </a:p>
          </p:txBody>
        </p:sp>
        <p:sp>
          <p:nvSpPr>
            <p:cNvPr id="7" name="Rectangle 6">
              <a:extLst>
                <a:ext uri="{FF2B5EF4-FFF2-40B4-BE49-F238E27FC236}">
                  <a16:creationId xmlns:a16="http://schemas.microsoft.com/office/drawing/2014/main" id="{D3695D3E-C125-EF5F-32F6-B7E32E204520}"/>
                </a:ext>
              </a:extLst>
            </p:cNvPr>
            <p:cNvSpPr/>
            <p:nvPr/>
          </p:nvSpPr>
          <p:spPr>
            <a:xfrm>
              <a:off x="152937" y="6390009"/>
              <a:ext cx="6561438" cy="623179"/>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dirty="0">
                  <a:ea typeface="+mn-lt"/>
                  <a:cs typeface="+mn-lt"/>
                </a:rPr>
                <a:t>Key words – Break-even, Margin of Safety</a:t>
              </a:r>
            </a:p>
          </p:txBody>
        </p:sp>
        <p:sp>
          <p:nvSpPr>
            <p:cNvPr id="9" name="Rectangle 8">
              <a:extLst>
                <a:ext uri="{FF2B5EF4-FFF2-40B4-BE49-F238E27FC236}">
                  <a16:creationId xmlns:a16="http://schemas.microsoft.com/office/drawing/2014/main" id="{4ADBF347-6500-75C1-7CB9-A9EED3C919E9}"/>
                </a:ext>
              </a:extLst>
            </p:cNvPr>
            <p:cNvSpPr/>
            <p:nvPr/>
          </p:nvSpPr>
          <p:spPr>
            <a:xfrm>
              <a:off x="129746" y="1261024"/>
              <a:ext cx="6561438" cy="1086550"/>
            </a:xfrm>
            <a:prstGeom prst="rect">
              <a:avLst/>
            </a:prstGeom>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2000" dirty="0">
                  <a:ea typeface="+mn-lt"/>
                  <a:cs typeface="+mn-lt"/>
                </a:rPr>
                <a:t>Recap Task – Define:</a:t>
              </a:r>
              <a:endParaRPr lang="en-US" sz="2000" dirty="0">
                <a:ea typeface="+mn-lt"/>
                <a:cs typeface="+mn-lt"/>
              </a:endParaRPr>
            </a:p>
            <a:p>
              <a:pPr algn="ctr"/>
              <a:r>
                <a:rPr lang="en-US" sz="2000">
                  <a:ea typeface="Calibri"/>
                  <a:cs typeface="Calibri"/>
                </a:rPr>
                <a:t>Revenue     Profit (2 marks)</a:t>
              </a:r>
            </a:p>
            <a:p>
              <a:pPr algn="ctr"/>
              <a:r>
                <a:rPr lang="en-US" sz="2000">
                  <a:ea typeface="+mn-lt"/>
                  <a:cs typeface="+mn-lt"/>
                </a:rPr>
                <a:t>List 3 possible costs a business could have. (3 marks)</a:t>
              </a:r>
              <a:endParaRPr lang="en-US" dirty="0"/>
            </a:p>
          </p:txBody>
        </p:sp>
      </p:grpSp>
    </p:spTree>
    <p:extLst>
      <p:ext uri="{BB962C8B-B14F-4D97-AF65-F5344CB8AC3E}">
        <p14:creationId xmlns:p14="http://schemas.microsoft.com/office/powerpoint/2010/main" val="2143772564"/>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D04B129-F6FF-BC39-152F-B9FE6D710311}"/>
              </a:ext>
            </a:extLst>
          </p:cNvPr>
          <p:cNvPicPr>
            <a:picLocks noChangeAspect="1" noChangeArrowheads="1"/>
          </p:cNvPicPr>
          <p:nvPr/>
        </p:nvPicPr>
        <p:blipFill>
          <a:blip r:embed="rId2">
            <a:alphaModFix amt="50000"/>
            <a:extLst>
              <a:ext uri="{28A0092B-C50C-407E-A947-70E740481C1C}">
                <a14:useLocalDpi xmlns:a14="http://schemas.microsoft.com/office/drawing/2010/main" val="0"/>
              </a:ext>
            </a:extLst>
          </a:blip>
          <a:srcRect/>
          <a:stretch>
            <a:fillRect/>
          </a:stretch>
        </p:blipFill>
        <p:spPr bwMode="auto">
          <a:xfrm>
            <a:off x="877450" y="1505875"/>
            <a:ext cx="5103099" cy="476888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0DB5A0EC-545B-9BA9-A639-E29A43F1F046}"/>
              </a:ext>
            </a:extLst>
          </p:cNvPr>
          <p:cNvSpPr txBox="1"/>
          <p:nvPr/>
        </p:nvSpPr>
        <p:spPr>
          <a:xfrm>
            <a:off x="148280" y="7029524"/>
            <a:ext cx="6561438" cy="1569660"/>
          </a:xfrm>
          <a:prstGeom prst="rect">
            <a:avLst/>
          </a:prstGeom>
          <a:noFill/>
        </p:spPr>
        <p:txBody>
          <a:bodyPr wrap="square">
            <a:spAutoFit/>
          </a:bodyPr>
          <a:lstStyle/>
          <a:p>
            <a:pPr algn="ctr" rtl="0" fontAlgn="base"/>
            <a:r>
              <a:rPr lang="en-US" sz="2400" i="1">
                <a:solidFill>
                  <a:srgbClr val="000000"/>
                </a:solidFill>
                <a:latin typeface="Calibri" panose="020F0502020204030204" pitchFamily="34" charset="0"/>
              </a:rPr>
              <a:t>Building good people who take PRIDE in their time at school, RESPECT themselves and others, WORK TOGETHER as a community, showing RESILIENCE and EMPATHY for all.</a:t>
            </a:r>
            <a:r>
              <a:rPr lang="en-US" sz="2400">
                <a:solidFill>
                  <a:srgbClr val="000000"/>
                </a:solidFill>
                <a:latin typeface="Calibri" panose="020F0502020204030204" pitchFamily="34" charset="0"/>
              </a:rPr>
              <a:t> </a:t>
            </a:r>
            <a:endParaRPr lang="en-US" sz="2400">
              <a:solidFill>
                <a:srgbClr val="000000"/>
              </a:solidFill>
              <a:latin typeface="Segoe UI" panose="020B0502040204020203" pitchFamily="34" charset="0"/>
            </a:endParaRPr>
          </a:p>
        </p:txBody>
      </p:sp>
    </p:spTree>
    <p:extLst>
      <p:ext uri="{BB962C8B-B14F-4D97-AF65-F5344CB8AC3E}">
        <p14:creationId xmlns:p14="http://schemas.microsoft.com/office/powerpoint/2010/main" val="227630911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134</TotalTime>
  <Words>14774</Words>
  <Application>Microsoft Office PowerPoint</Application>
  <PresentationFormat>A4 Paper (210x297 mm)</PresentationFormat>
  <Paragraphs>1622</Paragraphs>
  <Slides>101</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101</vt:i4>
      </vt:variant>
    </vt:vector>
  </HeadingPairs>
  <TitlesOfParts>
    <vt:vector size="111" baseType="lpstr">
      <vt:lpstr>Arial</vt:lpstr>
      <vt:lpstr>Arial,Sans-Serif</vt:lpstr>
      <vt:lpstr>Calibri</vt:lpstr>
      <vt:lpstr>Calibri Light</vt:lpstr>
      <vt:lpstr>Cambria Math</vt:lpstr>
      <vt:lpstr>Cavolini</vt:lpstr>
      <vt:lpstr>Comic Sans MS</vt:lpstr>
      <vt:lpstr>Segoe UI</vt:lpstr>
      <vt:lpstr>-webkit-standard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David Rose</cp:lastModifiedBy>
  <cp:revision>1236</cp:revision>
  <dcterms:created xsi:type="dcterms:W3CDTF">2023-02-02T12:08:08Z</dcterms:created>
  <dcterms:modified xsi:type="dcterms:W3CDTF">2024-02-07T09:37:28Z</dcterms:modified>
</cp:coreProperties>
</file>